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60" r:id="rId13"/>
    <p:sldId id="261" r:id="rId14"/>
    <p:sldId id="262" r:id="rId15"/>
    <p:sldId id="263" r:id="rId16"/>
    <p:sldId id="269" r:id="rId17"/>
    <p:sldId id="258" r:id="rId18"/>
    <p:sldId id="265" r:id="rId19"/>
    <p:sldId id="266" r:id="rId20"/>
  </p:sldIdLst>
  <p:sldSz cx="9906000" cy="6858000" type="A4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72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43706" y="-4763"/>
            <a:ext cx="4074616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79326" y="1380069"/>
            <a:ext cx="6966880" cy="2616199"/>
          </a:xfrm>
        </p:spPr>
        <p:txBody>
          <a:bodyPr anchor="b">
            <a:normAutofit/>
          </a:bodyPr>
          <a:lstStyle>
            <a:lvl1pPr algn="r">
              <a:defRPr sz="4875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68744" y="3996267"/>
            <a:ext cx="5677462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1706">
                <a:solidFill>
                  <a:schemeClr val="tx1"/>
                </a:solidFill>
              </a:defRPr>
            </a:lvl1pPr>
            <a:lvl2pPr marL="371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2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4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7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7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C98A-6FE5-43F0-BB8F-142B4CB8EDF5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32585" y="5883276"/>
            <a:ext cx="35132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6796-6709-403D-A050-C53BEA053D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300545"/>
      </p:ext>
    </p:extLst>
  </p:cSld>
  <p:clrMapOvr>
    <a:masterClrMapping/>
  </p:clrMapOvr>
  <p:transition spd="med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003" y="4732865"/>
            <a:ext cx="8140203" cy="566738"/>
          </a:xfrm>
        </p:spPr>
        <p:txBody>
          <a:bodyPr anchor="b">
            <a:normAutofit/>
          </a:bodyPr>
          <a:lstStyle>
            <a:lvl1pPr algn="ctr">
              <a:defRPr sz="195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38635" y="932112"/>
            <a:ext cx="6683580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00"/>
            </a:lvl1pPr>
            <a:lvl2pPr marL="371475" indent="0">
              <a:buNone/>
              <a:defRPr sz="1300"/>
            </a:lvl2pPr>
            <a:lvl3pPr marL="742950" indent="0">
              <a:buNone/>
              <a:defRPr sz="1300"/>
            </a:lvl3pPr>
            <a:lvl4pPr marL="1114425" indent="0">
              <a:buNone/>
              <a:defRPr sz="1300"/>
            </a:lvl4pPr>
            <a:lvl5pPr marL="1485900" indent="0">
              <a:buNone/>
              <a:defRPr sz="1300"/>
            </a:lvl5pPr>
            <a:lvl6pPr marL="1857375" indent="0">
              <a:buNone/>
              <a:defRPr sz="1300"/>
            </a:lvl6pPr>
            <a:lvl7pPr marL="2228850" indent="0">
              <a:buNone/>
              <a:defRPr sz="1300"/>
            </a:lvl7pPr>
            <a:lvl8pPr marL="2600325" indent="0">
              <a:buNone/>
              <a:defRPr sz="1300"/>
            </a:lvl8pPr>
            <a:lvl9pPr marL="2971800" indent="0">
              <a:buNone/>
              <a:defRPr sz="13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6003" y="5299603"/>
            <a:ext cx="8140203" cy="493712"/>
          </a:xfrm>
        </p:spPr>
        <p:txBody>
          <a:bodyPr>
            <a:normAutofit/>
          </a:bodyPr>
          <a:lstStyle>
            <a:lvl1pPr marL="0" indent="0" algn="ctr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C98A-6FE5-43F0-BB8F-142B4CB8EDF5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6796-6709-403D-A050-C53BEA053D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140673"/>
      </p:ext>
    </p:extLst>
  </p:cSld>
  <p:clrMapOvr>
    <a:masterClrMapping/>
  </p:clrMapOvr>
  <p:transition spd="med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004" y="685800"/>
            <a:ext cx="8140203" cy="3048000"/>
          </a:xfrm>
        </p:spPr>
        <p:txBody>
          <a:bodyPr anchor="ctr">
            <a:normAutofit/>
          </a:bodyPr>
          <a:lstStyle>
            <a:lvl1pPr algn="ctr">
              <a:defRPr sz="26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004" y="4343400"/>
            <a:ext cx="8140204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25">
                <a:solidFill>
                  <a:schemeClr val="tx1"/>
                </a:solidFill>
              </a:defRPr>
            </a:lvl1pPr>
            <a:lvl2pPr marL="371475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C98A-6FE5-43F0-BB8F-142B4CB8EDF5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6796-6709-403D-A050-C53BEA053D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994690"/>
      </p:ext>
    </p:extLst>
  </p:cSld>
  <p:clrMapOvr>
    <a:masterClrMapping/>
  </p:clrMapOvr>
  <p:transition spd="med">
    <p:whee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298872" y="863023"/>
            <a:ext cx="495300" cy="584776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5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50908" y="2819399"/>
            <a:ext cx="495300" cy="584776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5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4172" y="685801"/>
            <a:ext cx="7304385" cy="2743199"/>
          </a:xfrm>
        </p:spPr>
        <p:txBody>
          <a:bodyPr anchor="ctr">
            <a:normAutofit/>
          </a:bodyPr>
          <a:lstStyle>
            <a:lvl1pPr algn="ctr">
              <a:defRPr sz="26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79909" y="3428999"/>
            <a:ext cx="6932912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463"/>
            </a:lvl1pPr>
            <a:lvl2pPr marL="371475" indent="0">
              <a:buFontTx/>
              <a:buNone/>
              <a:defRPr/>
            </a:lvl2pPr>
            <a:lvl3pPr marL="742950" indent="0">
              <a:buFontTx/>
              <a:buNone/>
              <a:defRPr/>
            </a:lvl3pPr>
            <a:lvl4pPr marL="1114425" indent="0">
              <a:buFontTx/>
              <a:buNone/>
              <a:defRPr/>
            </a:lvl4pPr>
            <a:lvl5pPr marL="14859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003" y="4343400"/>
            <a:ext cx="814020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25">
                <a:solidFill>
                  <a:schemeClr val="tx1"/>
                </a:solidFill>
              </a:defRPr>
            </a:lvl1pPr>
            <a:lvl2pPr marL="371475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C98A-6FE5-43F0-BB8F-142B4CB8EDF5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6796-6709-403D-A050-C53BEA053D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441610"/>
      </p:ext>
    </p:extLst>
  </p:cSld>
  <p:clrMapOvr>
    <a:masterClrMapping/>
  </p:clrMapOvr>
  <p:transition spd="med">
    <p:whee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005" y="3308581"/>
            <a:ext cx="8140201" cy="1468800"/>
          </a:xfrm>
        </p:spPr>
        <p:txBody>
          <a:bodyPr anchor="b">
            <a:normAutofit/>
          </a:bodyPr>
          <a:lstStyle>
            <a:lvl1pPr algn="r">
              <a:defRPr sz="26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003" y="4777381"/>
            <a:ext cx="81402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625">
                <a:solidFill>
                  <a:schemeClr val="tx1"/>
                </a:solidFill>
              </a:defRPr>
            </a:lvl1pPr>
            <a:lvl2pPr marL="371475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C98A-6FE5-43F0-BB8F-142B4CB8EDF5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6796-6709-403D-A050-C53BEA053D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818730"/>
      </p:ext>
    </p:extLst>
  </p:cSld>
  <p:clrMapOvr>
    <a:masterClrMapping/>
  </p:clrMapOvr>
  <p:transition spd="med">
    <p:whee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298872" y="863023"/>
            <a:ext cx="495300" cy="584776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5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50908" y="2819399"/>
            <a:ext cx="495300" cy="584776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5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4172" y="685801"/>
            <a:ext cx="7304385" cy="2743199"/>
          </a:xfrm>
        </p:spPr>
        <p:txBody>
          <a:bodyPr anchor="ctr">
            <a:normAutofit/>
          </a:bodyPr>
          <a:lstStyle>
            <a:lvl1pPr algn="ctr">
              <a:defRPr sz="26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06004" y="3886200"/>
            <a:ext cx="8140202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195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003" y="4775200"/>
            <a:ext cx="8140202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463">
                <a:solidFill>
                  <a:schemeClr val="tx1"/>
                </a:solidFill>
              </a:defRPr>
            </a:lvl1pPr>
            <a:lvl2pPr marL="371475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C98A-6FE5-43F0-BB8F-142B4CB8EDF5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6796-6709-403D-A050-C53BEA053D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589161"/>
      </p:ext>
    </p:extLst>
  </p:cSld>
  <p:clrMapOvr>
    <a:masterClrMapping/>
  </p:clrMapOvr>
  <p:transition spd="med">
    <p:whee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004" y="685801"/>
            <a:ext cx="8140204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06004" y="3505200"/>
            <a:ext cx="8140204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275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003" y="4343400"/>
            <a:ext cx="8140204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463">
                <a:solidFill>
                  <a:schemeClr val="tx1"/>
                </a:solidFill>
              </a:defRPr>
            </a:lvl1pPr>
            <a:lvl2pPr marL="371475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C98A-6FE5-43F0-BB8F-142B4CB8EDF5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6796-6709-403D-A050-C53BEA053D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490398"/>
      </p:ext>
    </p:extLst>
  </p:cSld>
  <p:clrMapOvr>
    <a:masterClrMapping/>
  </p:clrMapOvr>
  <p:transition spd="med">
    <p:whee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C98A-6FE5-43F0-BB8F-142B4CB8EDF5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6796-6709-403D-A050-C53BEA053D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374178"/>
      </p:ext>
    </p:extLst>
  </p:cSld>
  <p:clrMapOvr>
    <a:masterClrMapping/>
  </p:clrMapOvr>
  <p:transition spd="med">
    <p:whee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07783" y="685800"/>
            <a:ext cx="1438425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6004" y="685800"/>
            <a:ext cx="6516040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C98A-6FE5-43F0-BB8F-142B4CB8EDF5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6796-6709-403D-A050-C53BEA053D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921626"/>
      </p:ext>
    </p:extLst>
  </p:cSld>
  <p:clrMapOvr>
    <a:masterClrMapping/>
  </p:clrMapOvr>
  <p:transition spd="med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C98A-6FE5-43F0-BB8F-142B4CB8EDF5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98384" y="5867132"/>
            <a:ext cx="447823" cy="365125"/>
          </a:xfrm>
        </p:spPr>
        <p:txBody>
          <a:bodyPr/>
          <a:lstStyle/>
          <a:p>
            <a:fld id="{AAFE6796-6709-403D-A050-C53BEA053D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637731"/>
      </p:ext>
    </p:extLst>
  </p:cSld>
  <p:clrMapOvr>
    <a:masterClrMapping/>
  </p:clrMapOvr>
  <p:transition spd="med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9977" y="2666999"/>
            <a:ext cx="7256232" cy="2110382"/>
          </a:xfrm>
        </p:spPr>
        <p:txBody>
          <a:bodyPr anchor="b"/>
          <a:lstStyle>
            <a:lvl1pPr algn="r">
              <a:defRPr sz="325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9976" y="4777381"/>
            <a:ext cx="7256233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625">
                <a:solidFill>
                  <a:schemeClr val="tx1"/>
                </a:solidFill>
              </a:defRPr>
            </a:lvl1pPr>
            <a:lvl2pPr marL="371475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C98A-6FE5-43F0-BB8F-142B4CB8EDF5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6796-6709-403D-A050-C53BEA053D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282056"/>
      </p:ext>
    </p:extLst>
  </p:cSld>
  <p:clrMapOvr>
    <a:masterClrMapping/>
  </p:clrMapOvr>
  <p:transition spd="med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003" y="685801"/>
            <a:ext cx="8140204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6004" y="2667000"/>
            <a:ext cx="3977232" cy="3124201"/>
          </a:xfrm>
        </p:spPr>
        <p:txBody>
          <a:bodyPr>
            <a:normAutofit/>
          </a:bodyPr>
          <a:lstStyle>
            <a:lvl1pPr>
              <a:defRPr sz="1463"/>
            </a:lvl1pPr>
            <a:lvl2pPr>
              <a:defRPr sz="1300"/>
            </a:lvl2pPr>
            <a:lvl3pPr>
              <a:defRPr sz="1138"/>
            </a:lvl3pPr>
            <a:lvl4pPr>
              <a:defRPr sz="975"/>
            </a:lvl4pPr>
            <a:lvl5pPr>
              <a:defRPr sz="975"/>
            </a:lvl5pPr>
            <a:lvl6pPr>
              <a:defRPr sz="975"/>
            </a:lvl6pPr>
            <a:lvl7pPr>
              <a:defRPr sz="975"/>
            </a:lvl7pPr>
            <a:lvl8pPr>
              <a:defRPr sz="975"/>
            </a:lvl8pPr>
            <a:lvl9pPr>
              <a:defRPr sz="97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973" y="2667000"/>
            <a:ext cx="3977233" cy="3124200"/>
          </a:xfrm>
        </p:spPr>
        <p:txBody>
          <a:bodyPr>
            <a:normAutofit/>
          </a:bodyPr>
          <a:lstStyle>
            <a:lvl1pPr>
              <a:defRPr sz="1463"/>
            </a:lvl1pPr>
            <a:lvl2pPr>
              <a:defRPr sz="1300"/>
            </a:lvl2pPr>
            <a:lvl3pPr>
              <a:defRPr sz="1138"/>
            </a:lvl3pPr>
            <a:lvl4pPr>
              <a:defRPr sz="975"/>
            </a:lvl4pPr>
            <a:lvl5pPr>
              <a:defRPr sz="975"/>
            </a:lvl5pPr>
            <a:lvl6pPr>
              <a:defRPr sz="975"/>
            </a:lvl6pPr>
            <a:lvl7pPr>
              <a:defRPr sz="975"/>
            </a:lvl7pPr>
            <a:lvl8pPr>
              <a:defRPr sz="975"/>
            </a:lvl8pPr>
            <a:lvl9pPr>
              <a:defRPr sz="97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C98A-6FE5-43F0-BB8F-142B4CB8EDF5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6796-6709-403D-A050-C53BEA053D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651700"/>
      </p:ext>
    </p:extLst>
  </p:cSld>
  <p:clrMapOvr>
    <a:masterClrMapping/>
  </p:clrMapOvr>
  <p:transition spd="med"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9896" y="2658533"/>
            <a:ext cx="3743340" cy="576262"/>
          </a:xfrm>
        </p:spPr>
        <p:txBody>
          <a:bodyPr anchor="b">
            <a:noAutofit/>
          </a:bodyPr>
          <a:lstStyle>
            <a:lvl1pPr marL="0" indent="0">
              <a:buNone/>
              <a:defRPr sz="2275" b="0">
                <a:solidFill>
                  <a:schemeClr val="accent1">
                    <a:lumMod val="75000"/>
                  </a:schemeClr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6003" y="3335337"/>
            <a:ext cx="3977233" cy="2455862"/>
          </a:xfrm>
        </p:spPr>
        <p:txBody>
          <a:bodyPr anchor="t">
            <a:normAutofit/>
          </a:bodyPr>
          <a:lstStyle>
            <a:lvl1pPr>
              <a:defRPr sz="1463"/>
            </a:lvl1pPr>
            <a:lvl2pPr>
              <a:defRPr sz="1300"/>
            </a:lvl2pPr>
            <a:lvl3pPr>
              <a:defRPr sz="1138"/>
            </a:lvl3pPr>
            <a:lvl4pPr>
              <a:defRPr sz="975"/>
            </a:lvl4pPr>
            <a:lvl5pPr>
              <a:defRPr sz="975"/>
            </a:lvl5pPr>
            <a:lvl6pPr>
              <a:defRPr sz="975"/>
            </a:lvl6pPr>
            <a:lvl7pPr>
              <a:defRPr sz="975"/>
            </a:lvl7pPr>
            <a:lvl8pPr>
              <a:defRPr sz="975"/>
            </a:lvl8pPr>
            <a:lvl9pPr>
              <a:defRPr sz="97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90396" y="2667000"/>
            <a:ext cx="3755811" cy="576262"/>
          </a:xfrm>
        </p:spPr>
        <p:txBody>
          <a:bodyPr anchor="b">
            <a:noAutofit/>
          </a:bodyPr>
          <a:lstStyle>
            <a:lvl1pPr marL="0" indent="0">
              <a:buNone/>
              <a:defRPr sz="2275" b="0">
                <a:solidFill>
                  <a:schemeClr val="accent1">
                    <a:lumMod val="75000"/>
                  </a:schemeClr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68973" y="3335337"/>
            <a:ext cx="3977233" cy="2455862"/>
          </a:xfrm>
        </p:spPr>
        <p:txBody>
          <a:bodyPr anchor="t">
            <a:normAutofit/>
          </a:bodyPr>
          <a:lstStyle>
            <a:lvl1pPr>
              <a:defRPr sz="1463"/>
            </a:lvl1pPr>
            <a:lvl2pPr>
              <a:defRPr sz="1300"/>
            </a:lvl2pPr>
            <a:lvl3pPr>
              <a:defRPr sz="1138"/>
            </a:lvl3pPr>
            <a:lvl4pPr>
              <a:defRPr sz="975"/>
            </a:lvl4pPr>
            <a:lvl5pPr>
              <a:defRPr sz="975"/>
            </a:lvl5pPr>
            <a:lvl6pPr>
              <a:defRPr sz="975"/>
            </a:lvl6pPr>
            <a:lvl7pPr>
              <a:defRPr sz="975"/>
            </a:lvl7pPr>
            <a:lvl8pPr>
              <a:defRPr sz="975"/>
            </a:lvl8pPr>
            <a:lvl9pPr>
              <a:defRPr sz="97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C98A-6FE5-43F0-BB8F-142B4CB8EDF5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6796-6709-403D-A050-C53BEA053D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481707"/>
      </p:ext>
    </p:extLst>
  </p:cSld>
  <p:clrMapOvr>
    <a:masterClrMapping/>
  </p:clrMapOvr>
  <p:transition spd="med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C98A-6FE5-43F0-BB8F-142B4CB8EDF5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6796-6709-403D-A050-C53BEA053D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561594"/>
      </p:ext>
    </p:extLst>
  </p:cSld>
  <p:clrMapOvr>
    <a:masterClrMapping/>
  </p:clrMapOvr>
  <p:transition spd="med"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C98A-6FE5-43F0-BB8F-142B4CB8EDF5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6796-6709-403D-A050-C53BEA053D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82042"/>
      </p:ext>
    </p:extLst>
  </p:cSld>
  <p:clrMapOvr>
    <a:masterClrMapping/>
  </p:clrMapOvr>
  <p:transition spd="med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004" y="1600200"/>
            <a:ext cx="2883661" cy="1371600"/>
          </a:xfrm>
        </p:spPr>
        <p:txBody>
          <a:bodyPr anchor="b">
            <a:normAutofit/>
          </a:bodyPr>
          <a:lstStyle>
            <a:lvl1pPr algn="ctr">
              <a:defRPr sz="195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5402" y="685800"/>
            <a:ext cx="5070804" cy="5105401"/>
          </a:xfrm>
        </p:spPr>
        <p:txBody>
          <a:bodyPr anchor="ctr">
            <a:normAutofit/>
          </a:bodyPr>
          <a:lstStyle>
            <a:lvl1pPr>
              <a:defRPr sz="1625"/>
            </a:lvl1pPr>
            <a:lvl2pPr>
              <a:defRPr sz="1463"/>
            </a:lvl2pPr>
            <a:lvl3pPr>
              <a:defRPr sz="1300"/>
            </a:lvl3pPr>
            <a:lvl4pPr>
              <a:defRPr sz="1138"/>
            </a:lvl4pPr>
            <a:lvl5pPr>
              <a:defRPr sz="1138"/>
            </a:lvl5pPr>
            <a:lvl6pPr>
              <a:defRPr sz="1138"/>
            </a:lvl6pPr>
            <a:lvl7pPr>
              <a:defRPr sz="1138"/>
            </a:lvl7pPr>
            <a:lvl8pPr>
              <a:defRPr sz="1138"/>
            </a:lvl8pPr>
            <a:lvl9pPr>
              <a:defRPr sz="113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6004" y="2971800"/>
            <a:ext cx="288366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300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C98A-6FE5-43F0-BB8F-142B4CB8EDF5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6796-6709-403D-A050-C53BEA053D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35107"/>
      </p:ext>
    </p:extLst>
  </p:cSld>
  <p:clrMapOvr>
    <a:masterClrMapping/>
  </p:clrMapOvr>
  <p:transition spd="med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4713" y="1752599"/>
            <a:ext cx="4408753" cy="1371600"/>
          </a:xfrm>
        </p:spPr>
        <p:txBody>
          <a:bodyPr anchor="b">
            <a:normAutofit/>
          </a:bodyPr>
          <a:lstStyle>
            <a:lvl1pPr algn="ctr">
              <a:defRPr sz="2275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70679" y="914400"/>
            <a:ext cx="266579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00"/>
            </a:lvl1pPr>
            <a:lvl2pPr marL="371475" indent="0">
              <a:buNone/>
              <a:defRPr sz="1300"/>
            </a:lvl2pPr>
            <a:lvl3pPr marL="742950" indent="0">
              <a:buNone/>
              <a:defRPr sz="1300"/>
            </a:lvl3pPr>
            <a:lvl4pPr marL="1114425" indent="0">
              <a:buNone/>
              <a:defRPr sz="1300"/>
            </a:lvl4pPr>
            <a:lvl5pPr marL="1485900" indent="0">
              <a:buNone/>
              <a:defRPr sz="1300"/>
            </a:lvl5pPr>
            <a:lvl6pPr marL="1857375" indent="0">
              <a:buNone/>
              <a:defRPr sz="1300"/>
            </a:lvl6pPr>
            <a:lvl7pPr marL="2228850" indent="0">
              <a:buNone/>
              <a:defRPr sz="1300"/>
            </a:lvl7pPr>
            <a:lvl8pPr marL="2600325" indent="0">
              <a:buNone/>
              <a:defRPr sz="1300"/>
            </a:lvl8pPr>
            <a:lvl9pPr marL="2971800" indent="0">
              <a:buNone/>
              <a:defRPr sz="13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4713" y="3124199"/>
            <a:ext cx="4408753" cy="1828800"/>
          </a:xfrm>
        </p:spPr>
        <p:txBody>
          <a:bodyPr>
            <a:normAutofit/>
          </a:bodyPr>
          <a:lstStyle>
            <a:lvl1pPr marL="0" indent="0" algn="ctr">
              <a:buNone/>
              <a:defRPr sz="1463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C98A-6FE5-43F0-BB8F-142B4CB8EDF5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6796-6709-403D-A050-C53BEA053D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512541"/>
      </p:ext>
    </p:extLst>
  </p:cSld>
  <p:clrMapOvr>
    <a:masterClrMapping/>
  </p:clrMapOvr>
  <p:transition spd="med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22535" y="1"/>
            <a:ext cx="1979911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6003" y="685801"/>
            <a:ext cx="8140204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002" y="2667000"/>
            <a:ext cx="8140204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07783" y="5883276"/>
            <a:ext cx="928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B32C98A-6FE5-43F0-BB8F-142B4CB8EDF5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9977" y="5883276"/>
            <a:ext cx="5755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1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8384" y="5883276"/>
            <a:ext cx="4478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AFE6796-6709-403D-A050-C53BEA053D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734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ransition spd="med">
    <p:wheel/>
  </p:transition>
  <p:txStyles>
    <p:titleStyle>
      <a:lvl1pPr algn="ctr" defTabSz="371475" rtl="0" eaLnBrk="1" latinLnBrk="0" hangingPunct="1">
        <a:spcBef>
          <a:spcPct val="0"/>
        </a:spcBef>
        <a:buNone/>
        <a:defRPr sz="325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32172" indent="-232172" algn="l" defTabSz="371475" rtl="0" eaLnBrk="1" latinLnBrk="0" hangingPunct="1">
        <a:spcBef>
          <a:spcPct val="20000"/>
        </a:spcBef>
        <a:spcAft>
          <a:spcPts val="488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9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03647" indent="-232172" algn="l" defTabSz="371475" rtl="0" eaLnBrk="1" latinLnBrk="0" hangingPunct="1">
        <a:spcBef>
          <a:spcPct val="20000"/>
        </a:spcBef>
        <a:spcAft>
          <a:spcPts val="488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25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75122" indent="-232172" algn="l" defTabSz="371475" rtl="0" eaLnBrk="1" latinLnBrk="0" hangingPunct="1">
        <a:spcBef>
          <a:spcPct val="20000"/>
        </a:spcBef>
        <a:spcAft>
          <a:spcPts val="488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63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53728" indent="-139303" algn="l" defTabSz="371475" rtl="0" eaLnBrk="1" latinLnBrk="0" hangingPunct="1">
        <a:spcBef>
          <a:spcPct val="20000"/>
        </a:spcBef>
        <a:spcAft>
          <a:spcPts val="488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3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625203" indent="-139303" algn="l" defTabSz="371475" rtl="0" eaLnBrk="1" latinLnBrk="0" hangingPunct="1">
        <a:spcBef>
          <a:spcPct val="20000"/>
        </a:spcBef>
        <a:spcAft>
          <a:spcPts val="488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138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043113" indent="-185738" algn="l" defTabSz="371475" rtl="0" eaLnBrk="1" latinLnBrk="0" hangingPunct="1">
        <a:spcBef>
          <a:spcPct val="20000"/>
        </a:spcBef>
        <a:spcAft>
          <a:spcPts val="488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138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414588" indent="-185738" algn="l" defTabSz="371475" rtl="0" eaLnBrk="1" latinLnBrk="0" hangingPunct="1">
        <a:spcBef>
          <a:spcPct val="20000"/>
        </a:spcBef>
        <a:spcAft>
          <a:spcPts val="488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138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786063" indent="-185738" algn="l" defTabSz="371475" rtl="0" eaLnBrk="1" latinLnBrk="0" hangingPunct="1">
        <a:spcBef>
          <a:spcPct val="20000"/>
        </a:spcBef>
        <a:spcAft>
          <a:spcPts val="488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138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157538" indent="-185738" algn="l" defTabSz="371475" rtl="0" eaLnBrk="1" latinLnBrk="0" hangingPunct="1">
        <a:spcBef>
          <a:spcPct val="20000"/>
        </a:spcBef>
        <a:spcAft>
          <a:spcPts val="488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138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org/w/index.php?title=Transparency_%D0%86nternat%D1%96onal&amp;action=edit&amp;redlink=1" TargetMode="External"/><Relationship Id="rId2" Type="http://schemas.openxmlformats.org/officeDocument/2006/relationships/hyperlink" Target="http://kk.wikipedia.org/wiki/%D2%9A%D0%B0%D0%B7%D0%B0%D2%9B%D1%81%D1%82%D0%B0%D0%B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7"/>
          <p:cNvSpPr>
            <a:spLocks noChangeArrowheads="1"/>
          </p:cNvSpPr>
          <p:nvPr/>
        </p:nvSpPr>
        <p:spPr bwMode="gray">
          <a:xfrm>
            <a:off x="52964" y="46673"/>
            <a:ext cx="9906000" cy="14859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1463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516744" y="1086388"/>
            <a:ext cx="9243881" cy="4973893"/>
            <a:chOff x="568" y="1951"/>
            <a:chExt cx="5375" cy="2120"/>
          </a:xfrm>
        </p:grpSpPr>
        <p:sp>
          <p:nvSpPr>
            <p:cNvPr id="6" name="Freeform 16"/>
            <p:cNvSpPr>
              <a:spLocks/>
            </p:cNvSpPr>
            <p:nvPr/>
          </p:nvSpPr>
          <p:spPr bwMode="invGray">
            <a:xfrm>
              <a:off x="743" y="2045"/>
              <a:ext cx="1267" cy="1938"/>
            </a:xfrm>
            <a:custGeom>
              <a:avLst/>
              <a:gdLst/>
              <a:ahLst/>
              <a:cxnLst>
                <a:cxn ang="0">
                  <a:pos x="116" y="258"/>
                </a:cxn>
                <a:cxn ang="0">
                  <a:pos x="320" y="210"/>
                </a:cxn>
                <a:cxn ang="0">
                  <a:pos x="434" y="240"/>
                </a:cxn>
                <a:cxn ang="0">
                  <a:pos x="416" y="444"/>
                </a:cxn>
                <a:cxn ang="0">
                  <a:pos x="272" y="582"/>
                </a:cxn>
                <a:cxn ang="0">
                  <a:pos x="218" y="714"/>
                </a:cxn>
                <a:cxn ang="0">
                  <a:pos x="284" y="964"/>
                </a:cxn>
                <a:cxn ang="0">
                  <a:pos x="316" y="960"/>
                </a:cxn>
                <a:cxn ang="0">
                  <a:pos x="328" y="906"/>
                </a:cxn>
                <a:cxn ang="0">
                  <a:pos x="478" y="1154"/>
                </a:cxn>
                <a:cxn ang="0">
                  <a:pos x="650" y="1200"/>
                </a:cxn>
                <a:cxn ang="0">
                  <a:pos x="794" y="1350"/>
                </a:cxn>
                <a:cxn ang="0">
                  <a:pos x="854" y="1422"/>
                </a:cxn>
                <a:cxn ang="0">
                  <a:pos x="770" y="1608"/>
                </a:cxn>
                <a:cxn ang="0">
                  <a:pos x="916" y="1782"/>
                </a:cxn>
                <a:cxn ang="0">
                  <a:pos x="1034" y="2022"/>
                </a:cxn>
                <a:cxn ang="0">
                  <a:pos x="1094" y="2310"/>
                </a:cxn>
                <a:cxn ang="0">
                  <a:pos x="1194" y="2540"/>
                </a:cxn>
                <a:cxn ang="0">
                  <a:pos x="1280" y="2520"/>
                </a:cxn>
                <a:cxn ang="0">
                  <a:pos x="1244" y="2394"/>
                </a:cxn>
                <a:cxn ang="0">
                  <a:pos x="1288" y="2306"/>
                </a:cxn>
                <a:cxn ang="0">
                  <a:pos x="1368" y="2228"/>
                </a:cxn>
                <a:cxn ang="0">
                  <a:pos x="1448" y="2076"/>
                </a:cxn>
                <a:cxn ang="0">
                  <a:pos x="1568" y="1950"/>
                </a:cxn>
                <a:cxn ang="0">
                  <a:pos x="1622" y="1746"/>
                </a:cxn>
                <a:cxn ang="0">
                  <a:pos x="1552" y="1538"/>
                </a:cxn>
                <a:cxn ang="0">
                  <a:pos x="1376" y="1410"/>
                </a:cxn>
                <a:cxn ang="0">
                  <a:pos x="1104" y="1280"/>
                </a:cxn>
                <a:cxn ang="0">
                  <a:pos x="974" y="1260"/>
                </a:cxn>
                <a:cxn ang="0">
                  <a:pos x="904" y="1268"/>
                </a:cxn>
                <a:cxn ang="0">
                  <a:pos x="794" y="1308"/>
                </a:cxn>
                <a:cxn ang="0">
                  <a:pos x="758" y="1174"/>
                </a:cxn>
                <a:cxn ang="0">
                  <a:pos x="736" y="1062"/>
                </a:cxn>
                <a:cxn ang="0">
                  <a:pos x="632" y="1104"/>
                </a:cxn>
                <a:cxn ang="0">
                  <a:pos x="568" y="950"/>
                </a:cxn>
                <a:cxn ang="0">
                  <a:pos x="740" y="912"/>
                </a:cxn>
                <a:cxn ang="0">
                  <a:pos x="842" y="906"/>
                </a:cxn>
                <a:cxn ang="0">
                  <a:pos x="896" y="900"/>
                </a:cxn>
                <a:cxn ang="0">
                  <a:pos x="1058" y="750"/>
                </a:cxn>
                <a:cxn ang="0">
                  <a:pos x="1184" y="678"/>
                </a:cxn>
                <a:cxn ang="0">
                  <a:pos x="1278" y="636"/>
                </a:cxn>
                <a:cxn ang="0">
                  <a:pos x="1340" y="538"/>
                </a:cxn>
                <a:cxn ang="0">
                  <a:pos x="1288" y="512"/>
                </a:cxn>
                <a:cxn ang="0">
                  <a:pos x="1526" y="456"/>
                </a:cxn>
                <a:cxn ang="0">
                  <a:pos x="1406" y="342"/>
                </a:cxn>
                <a:cxn ang="0">
                  <a:pos x="1328" y="264"/>
                </a:cxn>
                <a:cxn ang="0">
                  <a:pos x="1222" y="364"/>
                </a:cxn>
                <a:cxn ang="0">
                  <a:pos x="1110" y="444"/>
                </a:cxn>
                <a:cxn ang="0">
                  <a:pos x="1022" y="304"/>
                </a:cxn>
                <a:cxn ang="0">
                  <a:pos x="1212" y="240"/>
                </a:cxn>
                <a:cxn ang="0">
                  <a:pos x="1266" y="198"/>
                </a:cxn>
                <a:cxn ang="0">
                  <a:pos x="1328" y="172"/>
                </a:cxn>
                <a:cxn ang="0">
                  <a:pos x="1286" y="144"/>
                </a:cxn>
                <a:cxn ang="0">
                  <a:pos x="1262" y="120"/>
                </a:cxn>
                <a:cxn ang="0">
                  <a:pos x="1202" y="102"/>
                </a:cxn>
                <a:cxn ang="0">
                  <a:pos x="1106" y="136"/>
                </a:cxn>
                <a:cxn ang="0">
                  <a:pos x="950" y="120"/>
                </a:cxn>
                <a:cxn ang="0">
                  <a:pos x="550" y="0"/>
                </a:cxn>
                <a:cxn ang="0">
                  <a:pos x="344" y="32"/>
                </a:cxn>
                <a:cxn ang="0">
                  <a:pos x="290" y="102"/>
                </a:cxn>
                <a:cxn ang="0">
                  <a:pos x="128" y="174"/>
                </a:cxn>
                <a:cxn ang="0">
                  <a:pos x="128" y="216"/>
                </a:cxn>
                <a:cxn ang="0">
                  <a:pos x="2" y="252"/>
                </a:cxn>
              </a:cxnLst>
              <a:rect l="0" t="0" r="r" b="b"/>
              <a:pathLst>
                <a:path w="1692" h="2586">
                  <a:moveTo>
                    <a:pt x="2" y="252"/>
                  </a:moveTo>
                  <a:lnTo>
                    <a:pt x="68" y="264"/>
                  </a:lnTo>
                  <a:lnTo>
                    <a:pt x="116" y="258"/>
                  </a:lnTo>
                  <a:lnTo>
                    <a:pt x="188" y="216"/>
                  </a:lnTo>
                  <a:lnTo>
                    <a:pt x="236" y="210"/>
                  </a:lnTo>
                  <a:lnTo>
                    <a:pt x="320" y="210"/>
                  </a:lnTo>
                  <a:lnTo>
                    <a:pt x="368" y="216"/>
                  </a:lnTo>
                  <a:lnTo>
                    <a:pt x="398" y="246"/>
                  </a:lnTo>
                  <a:lnTo>
                    <a:pt x="434" y="240"/>
                  </a:lnTo>
                  <a:lnTo>
                    <a:pt x="422" y="294"/>
                  </a:lnTo>
                  <a:lnTo>
                    <a:pt x="404" y="354"/>
                  </a:lnTo>
                  <a:lnTo>
                    <a:pt x="416" y="444"/>
                  </a:lnTo>
                  <a:lnTo>
                    <a:pt x="408" y="480"/>
                  </a:lnTo>
                  <a:lnTo>
                    <a:pt x="380" y="474"/>
                  </a:lnTo>
                  <a:lnTo>
                    <a:pt x="272" y="582"/>
                  </a:lnTo>
                  <a:lnTo>
                    <a:pt x="236" y="628"/>
                  </a:lnTo>
                  <a:lnTo>
                    <a:pt x="242" y="672"/>
                  </a:lnTo>
                  <a:lnTo>
                    <a:pt x="218" y="714"/>
                  </a:lnTo>
                  <a:lnTo>
                    <a:pt x="268" y="774"/>
                  </a:lnTo>
                  <a:lnTo>
                    <a:pt x="262" y="844"/>
                  </a:lnTo>
                  <a:lnTo>
                    <a:pt x="284" y="964"/>
                  </a:lnTo>
                  <a:lnTo>
                    <a:pt x="320" y="1010"/>
                  </a:lnTo>
                  <a:lnTo>
                    <a:pt x="324" y="970"/>
                  </a:lnTo>
                  <a:lnTo>
                    <a:pt x="316" y="960"/>
                  </a:lnTo>
                  <a:lnTo>
                    <a:pt x="302" y="834"/>
                  </a:lnTo>
                  <a:lnTo>
                    <a:pt x="326" y="830"/>
                  </a:lnTo>
                  <a:lnTo>
                    <a:pt x="328" y="906"/>
                  </a:lnTo>
                  <a:lnTo>
                    <a:pt x="380" y="996"/>
                  </a:lnTo>
                  <a:lnTo>
                    <a:pt x="368" y="1074"/>
                  </a:lnTo>
                  <a:lnTo>
                    <a:pt x="478" y="1154"/>
                  </a:lnTo>
                  <a:lnTo>
                    <a:pt x="564" y="1164"/>
                  </a:lnTo>
                  <a:lnTo>
                    <a:pt x="612" y="1208"/>
                  </a:lnTo>
                  <a:lnTo>
                    <a:pt x="650" y="1200"/>
                  </a:lnTo>
                  <a:lnTo>
                    <a:pt x="680" y="1224"/>
                  </a:lnTo>
                  <a:lnTo>
                    <a:pt x="698" y="1272"/>
                  </a:lnTo>
                  <a:lnTo>
                    <a:pt x="794" y="1350"/>
                  </a:lnTo>
                  <a:lnTo>
                    <a:pt x="842" y="1308"/>
                  </a:lnTo>
                  <a:lnTo>
                    <a:pt x="848" y="1350"/>
                  </a:lnTo>
                  <a:lnTo>
                    <a:pt x="854" y="1422"/>
                  </a:lnTo>
                  <a:lnTo>
                    <a:pt x="786" y="1490"/>
                  </a:lnTo>
                  <a:lnTo>
                    <a:pt x="788" y="1542"/>
                  </a:lnTo>
                  <a:lnTo>
                    <a:pt x="770" y="1608"/>
                  </a:lnTo>
                  <a:lnTo>
                    <a:pt x="802" y="1634"/>
                  </a:lnTo>
                  <a:lnTo>
                    <a:pt x="848" y="1668"/>
                  </a:lnTo>
                  <a:lnTo>
                    <a:pt x="916" y="1782"/>
                  </a:lnTo>
                  <a:lnTo>
                    <a:pt x="956" y="1800"/>
                  </a:lnTo>
                  <a:lnTo>
                    <a:pt x="1010" y="1848"/>
                  </a:lnTo>
                  <a:lnTo>
                    <a:pt x="1034" y="2022"/>
                  </a:lnTo>
                  <a:lnTo>
                    <a:pt x="1058" y="2178"/>
                  </a:lnTo>
                  <a:lnTo>
                    <a:pt x="1046" y="2244"/>
                  </a:lnTo>
                  <a:lnTo>
                    <a:pt x="1094" y="2310"/>
                  </a:lnTo>
                  <a:lnTo>
                    <a:pt x="1118" y="2364"/>
                  </a:lnTo>
                  <a:lnTo>
                    <a:pt x="1138" y="2458"/>
                  </a:lnTo>
                  <a:lnTo>
                    <a:pt x="1194" y="2540"/>
                  </a:lnTo>
                  <a:lnTo>
                    <a:pt x="1286" y="2586"/>
                  </a:lnTo>
                  <a:lnTo>
                    <a:pt x="1382" y="2574"/>
                  </a:lnTo>
                  <a:lnTo>
                    <a:pt x="1280" y="2520"/>
                  </a:lnTo>
                  <a:lnTo>
                    <a:pt x="1266" y="2472"/>
                  </a:lnTo>
                  <a:lnTo>
                    <a:pt x="1288" y="2428"/>
                  </a:lnTo>
                  <a:lnTo>
                    <a:pt x="1244" y="2394"/>
                  </a:lnTo>
                  <a:lnTo>
                    <a:pt x="1284" y="2334"/>
                  </a:lnTo>
                  <a:lnTo>
                    <a:pt x="1244" y="2300"/>
                  </a:lnTo>
                  <a:lnTo>
                    <a:pt x="1288" y="2306"/>
                  </a:lnTo>
                  <a:lnTo>
                    <a:pt x="1286" y="2244"/>
                  </a:lnTo>
                  <a:lnTo>
                    <a:pt x="1330" y="2268"/>
                  </a:lnTo>
                  <a:lnTo>
                    <a:pt x="1368" y="2228"/>
                  </a:lnTo>
                  <a:lnTo>
                    <a:pt x="1334" y="2160"/>
                  </a:lnTo>
                  <a:lnTo>
                    <a:pt x="1382" y="2184"/>
                  </a:lnTo>
                  <a:lnTo>
                    <a:pt x="1448" y="2076"/>
                  </a:lnTo>
                  <a:lnTo>
                    <a:pt x="1468" y="2052"/>
                  </a:lnTo>
                  <a:lnTo>
                    <a:pt x="1476" y="1982"/>
                  </a:lnTo>
                  <a:lnTo>
                    <a:pt x="1568" y="1950"/>
                  </a:lnTo>
                  <a:lnTo>
                    <a:pt x="1612" y="1880"/>
                  </a:lnTo>
                  <a:lnTo>
                    <a:pt x="1628" y="1830"/>
                  </a:lnTo>
                  <a:lnTo>
                    <a:pt x="1622" y="1746"/>
                  </a:lnTo>
                  <a:lnTo>
                    <a:pt x="1692" y="1644"/>
                  </a:lnTo>
                  <a:lnTo>
                    <a:pt x="1652" y="1578"/>
                  </a:lnTo>
                  <a:lnTo>
                    <a:pt x="1552" y="1538"/>
                  </a:lnTo>
                  <a:lnTo>
                    <a:pt x="1448" y="1500"/>
                  </a:lnTo>
                  <a:lnTo>
                    <a:pt x="1376" y="1494"/>
                  </a:lnTo>
                  <a:lnTo>
                    <a:pt x="1376" y="1410"/>
                  </a:lnTo>
                  <a:lnTo>
                    <a:pt x="1262" y="1356"/>
                  </a:lnTo>
                  <a:lnTo>
                    <a:pt x="1166" y="1272"/>
                  </a:lnTo>
                  <a:lnTo>
                    <a:pt x="1104" y="1280"/>
                  </a:lnTo>
                  <a:lnTo>
                    <a:pt x="1048" y="1276"/>
                  </a:lnTo>
                  <a:lnTo>
                    <a:pt x="1020" y="1244"/>
                  </a:lnTo>
                  <a:lnTo>
                    <a:pt x="974" y="1260"/>
                  </a:lnTo>
                  <a:lnTo>
                    <a:pt x="984" y="1238"/>
                  </a:lnTo>
                  <a:lnTo>
                    <a:pt x="934" y="1268"/>
                  </a:lnTo>
                  <a:lnTo>
                    <a:pt x="904" y="1268"/>
                  </a:lnTo>
                  <a:lnTo>
                    <a:pt x="872" y="1314"/>
                  </a:lnTo>
                  <a:lnTo>
                    <a:pt x="836" y="1272"/>
                  </a:lnTo>
                  <a:lnTo>
                    <a:pt x="794" y="1308"/>
                  </a:lnTo>
                  <a:lnTo>
                    <a:pt x="748" y="1278"/>
                  </a:lnTo>
                  <a:lnTo>
                    <a:pt x="758" y="1242"/>
                  </a:lnTo>
                  <a:lnTo>
                    <a:pt x="758" y="1174"/>
                  </a:lnTo>
                  <a:lnTo>
                    <a:pt x="698" y="1176"/>
                  </a:lnTo>
                  <a:lnTo>
                    <a:pt x="668" y="1140"/>
                  </a:lnTo>
                  <a:lnTo>
                    <a:pt x="736" y="1062"/>
                  </a:lnTo>
                  <a:lnTo>
                    <a:pt x="712" y="1050"/>
                  </a:lnTo>
                  <a:lnTo>
                    <a:pt x="658" y="1062"/>
                  </a:lnTo>
                  <a:lnTo>
                    <a:pt x="632" y="1104"/>
                  </a:lnTo>
                  <a:lnTo>
                    <a:pt x="596" y="1110"/>
                  </a:lnTo>
                  <a:lnTo>
                    <a:pt x="538" y="1066"/>
                  </a:lnTo>
                  <a:lnTo>
                    <a:pt x="568" y="950"/>
                  </a:lnTo>
                  <a:lnTo>
                    <a:pt x="632" y="894"/>
                  </a:lnTo>
                  <a:lnTo>
                    <a:pt x="686" y="894"/>
                  </a:lnTo>
                  <a:lnTo>
                    <a:pt x="740" y="912"/>
                  </a:lnTo>
                  <a:lnTo>
                    <a:pt x="736" y="900"/>
                  </a:lnTo>
                  <a:lnTo>
                    <a:pt x="766" y="868"/>
                  </a:lnTo>
                  <a:lnTo>
                    <a:pt x="842" y="906"/>
                  </a:lnTo>
                  <a:lnTo>
                    <a:pt x="848" y="966"/>
                  </a:lnTo>
                  <a:lnTo>
                    <a:pt x="884" y="984"/>
                  </a:lnTo>
                  <a:lnTo>
                    <a:pt x="896" y="900"/>
                  </a:lnTo>
                  <a:lnTo>
                    <a:pt x="878" y="858"/>
                  </a:lnTo>
                  <a:lnTo>
                    <a:pt x="998" y="806"/>
                  </a:lnTo>
                  <a:lnTo>
                    <a:pt x="1058" y="750"/>
                  </a:lnTo>
                  <a:lnTo>
                    <a:pt x="1100" y="696"/>
                  </a:lnTo>
                  <a:lnTo>
                    <a:pt x="1130" y="672"/>
                  </a:lnTo>
                  <a:lnTo>
                    <a:pt x="1184" y="678"/>
                  </a:lnTo>
                  <a:lnTo>
                    <a:pt x="1190" y="636"/>
                  </a:lnTo>
                  <a:lnTo>
                    <a:pt x="1280" y="588"/>
                  </a:lnTo>
                  <a:lnTo>
                    <a:pt x="1278" y="636"/>
                  </a:lnTo>
                  <a:lnTo>
                    <a:pt x="1360" y="602"/>
                  </a:lnTo>
                  <a:lnTo>
                    <a:pt x="1322" y="570"/>
                  </a:lnTo>
                  <a:lnTo>
                    <a:pt x="1340" y="538"/>
                  </a:lnTo>
                  <a:lnTo>
                    <a:pt x="1320" y="522"/>
                  </a:lnTo>
                  <a:lnTo>
                    <a:pt x="1286" y="546"/>
                  </a:lnTo>
                  <a:lnTo>
                    <a:pt x="1288" y="512"/>
                  </a:lnTo>
                  <a:lnTo>
                    <a:pt x="1400" y="504"/>
                  </a:lnTo>
                  <a:lnTo>
                    <a:pt x="1490" y="480"/>
                  </a:lnTo>
                  <a:lnTo>
                    <a:pt x="1526" y="456"/>
                  </a:lnTo>
                  <a:lnTo>
                    <a:pt x="1484" y="394"/>
                  </a:lnTo>
                  <a:cubicBezTo>
                    <a:pt x="1474" y="370"/>
                    <a:pt x="1479" y="319"/>
                    <a:pt x="1466" y="310"/>
                  </a:cubicBezTo>
                  <a:cubicBezTo>
                    <a:pt x="1456" y="300"/>
                    <a:pt x="1423" y="343"/>
                    <a:pt x="1406" y="342"/>
                  </a:cubicBezTo>
                  <a:lnTo>
                    <a:pt x="1376" y="312"/>
                  </a:lnTo>
                  <a:lnTo>
                    <a:pt x="1376" y="270"/>
                  </a:lnTo>
                  <a:lnTo>
                    <a:pt x="1328" y="264"/>
                  </a:lnTo>
                  <a:lnTo>
                    <a:pt x="1312" y="252"/>
                  </a:lnTo>
                  <a:lnTo>
                    <a:pt x="1256" y="314"/>
                  </a:lnTo>
                  <a:lnTo>
                    <a:pt x="1222" y="364"/>
                  </a:lnTo>
                  <a:lnTo>
                    <a:pt x="1172" y="402"/>
                  </a:lnTo>
                  <a:lnTo>
                    <a:pt x="1136" y="474"/>
                  </a:lnTo>
                  <a:lnTo>
                    <a:pt x="1110" y="444"/>
                  </a:lnTo>
                  <a:lnTo>
                    <a:pt x="1128" y="394"/>
                  </a:lnTo>
                  <a:lnTo>
                    <a:pt x="1038" y="334"/>
                  </a:lnTo>
                  <a:lnTo>
                    <a:pt x="1022" y="304"/>
                  </a:lnTo>
                  <a:lnTo>
                    <a:pt x="1122" y="226"/>
                  </a:lnTo>
                  <a:lnTo>
                    <a:pt x="1184" y="222"/>
                  </a:lnTo>
                  <a:lnTo>
                    <a:pt x="1212" y="240"/>
                  </a:lnTo>
                  <a:lnTo>
                    <a:pt x="1248" y="220"/>
                  </a:lnTo>
                  <a:lnTo>
                    <a:pt x="1300" y="220"/>
                  </a:lnTo>
                  <a:lnTo>
                    <a:pt x="1266" y="198"/>
                  </a:lnTo>
                  <a:lnTo>
                    <a:pt x="1208" y="196"/>
                  </a:lnTo>
                  <a:lnTo>
                    <a:pt x="1250" y="174"/>
                  </a:lnTo>
                  <a:lnTo>
                    <a:pt x="1328" y="172"/>
                  </a:lnTo>
                  <a:lnTo>
                    <a:pt x="1364" y="132"/>
                  </a:lnTo>
                  <a:cubicBezTo>
                    <a:pt x="1346" y="124"/>
                    <a:pt x="1343" y="119"/>
                    <a:pt x="1324" y="122"/>
                  </a:cubicBezTo>
                  <a:cubicBezTo>
                    <a:pt x="1310" y="124"/>
                    <a:pt x="1294" y="132"/>
                    <a:pt x="1286" y="144"/>
                  </a:cubicBezTo>
                  <a:cubicBezTo>
                    <a:pt x="1282" y="149"/>
                    <a:pt x="1274" y="148"/>
                    <a:pt x="1268" y="150"/>
                  </a:cubicBezTo>
                  <a:cubicBezTo>
                    <a:pt x="1266" y="144"/>
                    <a:pt x="1259" y="138"/>
                    <a:pt x="1262" y="132"/>
                  </a:cubicBezTo>
                  <a:cubicBezTo>
                    <a:pt x="1269" y="118"/>
                    <a:pt x="1303" y="134"/>
                    <a:pt x="1262" y="120"/>
                  </a:cubicBezTo>
                  <a:cubicBezTo>
                    <a:pt x="1221" y="134"/>
                    <a:pt x="1252" y="105"/>
                    <a:pt x="1262" y="90"/>
                  </a:cubicBezTo>
                  <a:cubicBezTo>
                    <a:pt x="1260" y="84"/>
                    <a:pt x="1262" y="75"/>
                    <a:pt x="1256" y="72"/>
                  </a:cubicBezTo>
                  <a:cubicBezTo>
                    <a:pt x="1238" y="63"/>
                    <a:pt x="1202" y="102"/>
                    <a:pt x="1202" y="102"/>
                  </a:cubicBezTo>
                  <a:cubicBezTo>
                    <a:pt x="1198" y="108"/>
                    <a:pt x="1186" y="140"/>
                    <a:pt x="1180" y="144"/>
                  </a:cubicBezTo>
                  <a:cubicBezTo>
                    <a:pt x="1169" y="151"/>
                    <a:pt x="1148" y="122"/>
                    <a:pt x="1148" y="122"/>
                  </a:cubicBezTo>
                  <a:cubicBezTo>
                    <a:pt x="1138" y="123"/>
                    <a:pt x="1121" y="137"/>
                    <a:pt x="1106" y="136"/>
                  </a:cubicBezTo>
                  <a:cubicBezTo>
                    <a:pt x="1091" y="135"/>
                    <a:pt x="1074" y="117"/>
                    <a:pt x="1056" y="116"/>
                  </a:cubicBezTo>
                  <a:cubicBezTo>
                    <a:pt x="1038" y="115"/>
                    <a:pt x="1016" y="131"/>
                    <a:pt x="998" y="132"/>
                  </a:cubicBezTo>
                  <a:cubicBezTo>
                    <a:pt x="997" y="132"/>
                    <a:pt x="956" y="125"/>
                    <a:pt x="950" y="120"/>
                  </a:cubicBezTo>
                  <a:cubicBezTo>
                    <a:pt x="918" y="94"/>
                    <a:pt x="960" y="108"/>
                    <a:pt x="920" y="90"/>
                  </a:cubicBezTo>
                  <a:cubicBezTo>
                    <a:pt x="852" y="60"/>
                    <a:pt x="806" y="58"/>
                    <a:pt x="730" y="54"/>
                  </a:cubicBezTo>
                  <a:cubicBezTo>
                    <a:pt x="656" y="39"/>
                    <a:pt x="625" y="15"/>
                    <a:pt x="550" y="0"/>
                  </a:cubicBezTo>
                  <a:cubicBezTo>
                    <a:pt x="510" y="2"/>
                    <a:pt x="486" y="5"/>
                    <a:pt x="446" y="8"/>
                  </a:cubicBezTo>
                  <a:cubicBezTo>
                    <a:pt x="424" y="9"/>
                    <a:pt x="423" y="14"/>
                    <a:pt x="406" y="18"/>
                  </a:cubicBezTo>
                  <a:cubicBezTo>
                    <a:pt x="389" y="22"/>
                    <a:pt x="353" y="24"/>
                    <a:pt x="344" y="32"/>
                  </a:cubicBezTo>
                  <a:cubicBezTo>
                    <a:pt x="346" y="38"/>
                    <a:pt x="354" y="60"/>
                    <a:pt x="350" y="64"/>
                  </a:cubicBezTo>
                  <a:cubicBezTo>
                    <a:pt x="274" y="50"/>
                    <a:pt x="250" y="81"/>
                    <a:pt x="236" y="82"/>
                  </a:cubicBezTo>
                  <a:cubicBezTo>
                    <a:pt x="278" y="110"/>
                    <a:pt x="270" y="72"/>
                    <a:pt x="290" y="102"/>
                  </a:cubicBezTo>
                  <a:cubicBezTo>
                    <a:pt x="234" y="121"/>
                    <a:pt x="178" y="104"/>
                    <a:pt x="128" y="138"/>
                  </a:cubicBezTo>
                  <a:cubicBezTo>
                    <a:pt x="126" y="144"/>
                    <a:pt x="122" y="150"/>
                    <a:pt x="122" y="156"/>
                  </a:cubicBezTo>
                  <a:cubicBezTo>
                    <a:pt x="122" y="162"/>
                    <a:pt x="132" y="170"/>
                    <a:pt x="128" y="174"/>
                  </a:cubicBezTo>
                  <a:cubicBezTo>
                    <a:pt x="126" y="182"/>
                    <a:pt x="109" y="197"/>
                    <a:pt x="112" y="202"/>
                  </a:cubicBezTo>
                  <a:cubicBezTo>
                    <a:pt x="124" y="206"/>
                    <a:pt x="137" y="195"/>
                    <a:pt x="146" y="204"/>
                  </a:cubicBezTo>
                  <a:cubicBezTo>
                    <a:pt x="151" y="209"/>
                    <a:pt x="135" y="213"/>
                    <a:pt x="128" y="216"/>
                  </a:cubicBezTo>
                  <a:cubicBezTo>
                    <a:pt x="116" y="221"/>
                    <a:pt x="104" y="226"/>
                    <a:pt x="92" y="228"/>
                  </a:cubicBezTo>
                  <a:cubicBezTo>
                    <a:pt x="48" y="237"/>
                    <a:pt x="72" y="233"/>
                    <a:pt x="20" y="240"/>
                  </a:cubicBezTo>
                  <a:cubicBezTo>
                    <a:pt x="0" y="247"/>
                    <a:pt x="2" y="240"/>
                    <a:pt x="2" y="252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7" name="Freeform 17"/>
            <p:cNvSpPr>
              <a:spLocks/>
            </p:cNvSpPr>
            <p:nvPr/>
          </p:nvSpPr>
          <p:spPr bwMode="invGray">
            <a:xfrm>
              <a:off x="703" y="2230"/>
              <a:ext cx="34" cy="28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0" y="22"/>
                </a:cxn>
                <a:cxn ang="0">
                  <a:pos x="22" y="38"/>
                </a:cxn>
                <a:cxn ang="0">
                  <a:pos x="46" y="26"/>
                </a:cxn>
                <a:cxn ang="0">
                  <a:pos x="30" y="0"/>
                </a:cxn>
                <a:cxn ang="0">
                  <a:pos x="16" y="4"/>
                </a:cxn>
              </a:cxnLst>
              <a:rect l="0" t="0" r="r" b="b"/>
              <a:pathLst>
                <a:path w="46" h="38">
                  <a:moveTo>
                    <a:pt x="16" y="4"/>
                  </a:moveTo>
                  <a:lnTo>
                    <a:pt x="0" y="22"/>
                  </a:lnTo>
                  <a:lnTo>
                    <a:pt x="22" y="38"/>
                  </a:lnTo>
                  <a:lnTo>
                    <a:pt x="46" y="26"/>
                  </a:lnTo>
                  <a:lnTo>
                    <a:pt x="30" y="0"/>
                  </a:lnTo>
                  <a:lnTo>
                    <a:pt x="16" y="4"/>
                  </a:ln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invGray">
            <a:xfrm>
              <a:off x="1010" y="2353"/>
              <a:ext cx="39" cy="32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26" y="44"/>
                </a:cxn>
                <a:cxn ang="0">
                  <a:pos x="42" y="42"/>
                </a:cxn>
                <a:cxn ang="0">
                  <a:pos x="38" y="16"/>
                </a:cxn>
                <a:cxn ang="0">
                  <a:pos x="26" y="2"/>
                </a:cxn>
                <a:cxn ang="0">
                  <a:pos x="12" y="0"/>
                </a:cxn>
              </a:cxnLst>
              <a:rect l="0" t="0" r="r" b="b"/>
              <a:pathLst>
                <a:path w="52" h="44">
                  <a:moveTo>
                    <a:pt x="12" y="0"/>
                  </a:moveTo>
                  <a:cubicBezTo>
                    <a:pt x="16" y="14"/>
                    <a:pt x="18" y="32"/>
                    <a:pt x="26" y="44"/>
                  </a:cubicBezTo>
                  <a:cubicBezTo>
                    <a:pt x="31" y="43"/>
                    <a:pt x="37" y="44"/>
                    <a:pt x="42" y="42"/>
                  </a:cubicBezTo>
                  <a:cubicBezTo>
                    <a:pt x="52" y="38"/>
                    <a:pt x="48" y="19"/>
                    <a:pt x="38" y="16"/>
                  </a:cubicBezTo>
                  <a:cubicBezTo>
                    <a:pt x="33" y="9"/>
                    <a:pt x="34" y="5"/>
                    <a:pt x="26" y="2"/>
                  </a:cubicBezTo>
                  <a:cubicBezTo>
                    <a:pt x="4" y="4"/>
                    <a:pt x="0" y="8"/>
                    <a:pt x="12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9" name="Freeform 19"/>
            <p:cNvSpPr>
              <a:spLocks/>
            </p:cNvSpPr>
            <p:nvPr/>
          </p:nvSpPr>
          <p:spPr bwMode="invGray">
            <a:xfrm>
              <a:off x="1792" y="2409"/>
              <a:ext cx="98" cy="74"/>
            </a:xfrm>
            <a:custGeom>
              <a:avLst/>
              <a:gdLst/>
              <a:ahLst/>
              <a:cxnLst>
                <a:cxn ang="0">
                  <a:pos x="97" y="0"/>
                </a:cxn>
                <a:cxn ang="0">
                  <a:pos x="79" y="8"/>
                </a:cxn>
                <a:cxn ang="0">
                  <a:pos x="53" y="24"/>
                </a:cxn>
                <a:cxn ang="0">
                  <a:pos x="39" y="40"/>
                </a:cxn>
                <a:cxn ang="0">
                  <a:pos x="21" y="52"/>
                </a:cxn>
                <a:cxn ang="0">
                  <a:pos x="63" y="82"/>
                </a:cxn>
                <a:cxn ang="0">
                  <a:pos x="79" y="94"/>
                </a:cxn>
                <a:cxn ang="0">
                  <a:pos x="85" y="92"/>
                </a:cxn>
                <a:cxn ang="0">
                  <a:pos x="89" y="86"/>
                </a:cxn>
                <a:cxn ang="0">
                  <a:pos x="97" y="98"/>
                </a:cxn>
                <a:cxn ang="0">
                  <a:pos x="123" y="86"/>
                </a:cxn>
                <a:cxn ang="0">
                  <a:pos x="129" y="74"/>
                </a:cxn>
                <a:cxn ang="0">
                  <a:pos x="101" y="40"/>
                </a:cxn>
                <a:cxn ang="0">
                  <a:pos x="115" y="24"/>
                </a:cxn>
                <a:cxn ang="0">
                  <a:pos x="111" y="4"/>
                </a:cxn>
                <a:cxn ang="0">
                  <a:pos x="97" y="0"/>
                </a:cxn>
              </a:cxnLst>
              <a:rect l="0" t="0" r="r" b="b"/>
              <a:pathLst>
                <a:path w="131" h="98">
                  <a:moveTo>
                    <a:pt x="97" y="0"/>
                  </a:moveTo>
                  <a:cubicBezTo>
                    <a:pt x="83" y="5"/>
                    <a:pt x="89" y="2"/>
                    <a:pt x="79" y="8"/>
                  </a:cubicBezTo>
                  <a:cubicBezTo>
                    <a:pt x="76" y="18"/>
                    <a:pt x="62" y="18"/>
                    <a:pt x="53" y="24"/>
                  </a:cubicBezTo>
                  <a:cubicBezTo>
                    <a:pt x="49" y="29"/>
                    <a:pt x="44" y="36"/>
                    <a:pt x="39" y="40"/>
                  </a:cubicBezTo>
                  <a:cubicBezTo>
                    <a:pt x="34" y="45"/>
                    <a:pt x="21" y="52"/>
                    <a:pt x="21" y="52"/>
                  </a:cubicBezTo>
                  <a:cubicBezTo>
                    <a:pt x="0" y="84"/>
                    <a:pt x="41" y="75"/>
                    <a:pt x="63" y="82"/>
                  </a:cubicBezTo>
                  <a:cubicBezTo>
                    <a:pt x="68" y="89"/>
                    <a:pt x="71" y="91"/>
                    <a:pt x="79" y="94"/>
                  </a:cubicBezTo>
                  <a:cubicBezTo>
                    <a:pt x="81" y="93"/>
                    <a:pt x="83" y="93"/>
                    <a:pt x="85" y="92"/>
                  </a:cubicBezTo>
                  <a:cubicBezTo>
                    <a:pt x="87" y="90"/>
                    <a:pt x="87" y="85"/>
                    <a:pt x="89" y="86"/>
                  </a:cubicBezTo>
                  <a:cubicBezTo>
                    <a:pt x="93" y="88"/>
                    <a:pt x="97" y="98"/>
                    <a:pt x="97" y="98"/>
                  </a:cubicBezTo>
                  <a:cubicBezTo>
                    <a:pt x="112" y="95"/>
                    <a:pt x="111" y="90"/>
                    <a:pt x="123" y="86"/>
                  </a:cubicBezTo>
                  <a:cubicBezTo>
                    <a:pt x="124" y="82"/>
                    <a:pt x="128" y="78"/>
                    <a:pt x="129" y="74"/>
                  </a:cubicBezTo>
                  <a:cubicBezTo>
                    <a:pt x="131" y="61"/>
                    <a:pt x="108" y="47"/>
                    <a:pt x="101" y="40"/>
                  </a:cubicBezTo>
                  <a:cubicBezTo>
                    <a:pt x="103" y="33"/>
                    <a:pt x="115" y="24"/>
                    <a:pt x="115" y="24"/>
                  </a:cubicBezTo>
                  <a:cubicBezTo>
                    <a:pt x="121" y="15"/>
                    <a:pt x="124" y="8"/>
                    <a:pt x="111" y="4"/>
                  </a:cubicBezTo>
                  <a:cubicBezTo>
                    <a:pt x="101" y="7"/>
                    <a:pt x="97" y="13"/>
                    <a:pt x="97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0" name="Freeform 20"/>
            <p:cNvSpPr>
              <a:spLocks/>
            </p:cNvSpPr>
            <p:nvPr/>
          </p:nvSpPr>
          <p:spPr bwMode="invGray">
            <a:xfrm>
              <a:off x="1318" y="2793"/>
              <a:ext cx="158" cy="84"/>
            </a:xfrm>
            <a:custGeom>
              <a:avLst/>
              <a:gdLst/>
              <a:ahLst/>
              <a:cxnLst>
                <a:cxn ang="0">
                  <a:pos x="47" y="12"/>
                </a:cxn>
                <a:cxn ang="0">
                  <a:pos x="17" y="12"/>
                </a:cxn>
                <a:cxn ang="0">
                  <a:pos x="5" y="16"/>
                </a:cxn>
                <a:cxn ang="0">
                  <a:pos x="25" y="52"/>
                </a:cxn>
                <a:cxn ang="0">
                  <a:pos x="51" y="44"/>
                </a:cxn>
                <a:cxn ang="0">
                  <a:pos x="93" y="54"/>
                </a:cxn>
                <a:cxn ang="0">
                  <a:pos x="111" y="60"/>
                </a:cxn>
                <a:cxn ang="0">
                  <a:pos x="133" y="88"/>
                </a:cxn>
                <a:cxn ang="0">
                  <a:pos x="141" y="112"/>
                </a:cxn>
                <a:cxn ang="0">
                  <a:pos x="157" y="100"/>
                </a:cxn>
                <a:cxn ang="0">
                  <a:pos x="169" y="96"/>
                </a:cxn>
                <a:cxn ang="0">
                  <a:pos x="187" y="102"/>
                </a:cxn>
                <a:cxn ang="0">
                  <a:pos x="195" y="80"/>
                </a:cxn>
                <a:cxn ang="0">
                  <a:pos x="153" y="54"/>
                </a:cxn>
                <a:cxn ang="0">
                  <a:pos x="105" y="20"/>
                </a:cxn>
                <a:cxn ang="0">
                  <a:pos x="53" y="26"/>
                </a:cxn>
                <a:cxn ang="0">
                  <a:pos x="47" y="12"/>
                </a:cxn>
              </a:cxnLst>
              <a:rect l="0" t="0" r="r" b="b"/>
              <a:pathLst>
                <a:path w="212" h="112">
                  <a:moveTo>
                    <a:pt x="47" y="12"/>
                  </a:moveTo>
                  <a:cubicBezTo>
                    <a:pt x="39" y="0"/>
                    <a:pt x="28" y="7"/>
                    <a:pt x="17" y="12"/>
                  </a:cubicBezTo>
                  <a:cubicBezTo>
                    <a:pt x="13" y="14"/>
                    <a:pt x="5" y="16"/>
                    <a:pt x="5" y="16"/>
                  </a:cubicBezTo>
                  <a:cubicBezTo>
                    <a:pt x="0" y="31"/>
                    <a:pt x="10" y="48"/>
                    <a:pt x="25" y="52"/>
                  </a:cubicBezTo>
                  <a:cubicBezTo>
                    <a:pt x="37" y="50"/>
                    <a:pt x="41" y="47"/>
                    <a:pt x="51" y="44"/>
                  </a:cubicBezTo>
                  <a:cubicBezTo>
                    <a:pt x="65" y="53"/>
                    <a:pt x="76" y="53"/>
                    <a:pt x="93" y="54"/>
                  </a:cubicBezTo>
                  <a:cubicBezTo>
                    <a:pt x="99" y="56"/>
                    <a:pt x="111" y="60"/>
                    <a:pt x="111" y="60"/>
                  </a:cubicBezTo>
                  <a:cubicBezTo>
                    <a:pt x="120" y="69"/>
                    <a:pt x="129" y="75"/>
                    <a:pt x="133" y="88"/>
                  </a:cubicBezTo>
                  <a:cubicBezTo>
                    <a:pt x="125" y="100"/>
                    <a:pt x="126" y="107"/>
                    <a:pt x="141" y="112"/>
                  </a:cubicBezTo>
                  <a:cubicBezTo>
                    <a:pt x="145" y="106"/>
                    <a:pt x="150" y="103"/>
                    <a:pt x="157" y="100"/>
                  </a:cubicBezTo>
                  <a:cubicBezTo>
                    <a:pt x="161" y="98"/>
                    <a:pt x="169" y="96"/>
                    <a:pt x="169" y="96"/>
                  </a:cubicBezTo>
                  <a:cubicBezTo>
                    <a:pt x="175" y="98"/>
                    <a:pt x="187" y="102"/>
                    <a:pt x="187" y="102"/>
                  </a:cubicBezTo>
                  <a:cubicBezTo>
                    <a:pt x="203" y="100"/>
                    <a:pt x="212" y="94"/>
                    <a:pt x="195" y="80"/>
                  </a:cubicBezTo>
                  <a:cubicBezTo>
                    <a:pt x="183" y="70"/>
                    <a:pt x="165" y="66"/>
                    <a:pt x="153" y="54"/>
                  </a:cubicBezTo>
                  <a:cubicBezTo>
                    <a:pt x="141" y="42"/>
                    <a:pt x="122" y="26"/>
                    <a:pt x="105" y="20"/>
                  </a:cubicBezTo>
                  <a:cubicBezTo>
                    <a:pt x="85" y="21"/>
                    <a:pt x="71" y="20"/>
                    <a:pt x="53" y="26"/>
                  </a:cubicBezTo>
                  <a:cubicBezTo>
                    <a:pt x="47" y="24"/>
                    <a:pt x="33" y="12"/>
                    <a:pt x="47" y="12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1" name="Freeform 21"/>
            <p:cNvSpPr>
              <a:spLocks/>
            </p:cNvSpPr>
            <p:nvPr/>
          </p:nvSpPr>
          <p:spPr bwMode="invGray">
            <a:xfrm>
              <a:off x="1448" y="2857"/>
              <a:ext cx="99" cy="41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43" y="6"/>
                </a:cxn>
                <a:cxn ang="0">
                  <a:pos x="31" y="30"/>
                </a:cxn>
                <a:cxn ang="0">
                  <a:pos x="15" y="34"/>
                </a:cxn>
                <a:cxn ang="0">
                  <a:pos x="3" y="42"/>
                </a:cxn>
                <a:cxn ang="0">
                  <a:pos x="13" y="54"/>
                </a:cxn>
                <a:cxn ang="0">
                  <a:pos x="133" y="34"/>
                </a:cxn>
                <a:cxn ang="0">
                  <a:pos x="123" y="16"/>
                </a:cxn>
                <a:cxn ang="0">
                  <a:pos x="105" y="8"/>
                </a:cxn>
                <a:cxn ang="0">
                  <a:pos x="101" y="24"/>
                </a:cxn>
                <a:cxn ang="0">
                  <a:pos x="89" y="18"/>
                </a:cxn>
                <a:cxn ang="0">
                  <a:pos x="67" y="14"/>
                </a:cxn>
                <a:cxn ang="0">
                  <a:pos x="57" y="0"/>
                </a:cxn>
              </a:cxnLst>
              <a:rect l="0" t="0" r="r" b="b"/>
              <a:pathLst>
                <a:path w="133" h="54">
                  <a:moveTo>
                    <a:pt x="57" y="0"/>
                  </a:moveTo>
                  <a:cubicBezTo>
                    <a:pt x="53" y="3"/>
                    <a:pt x="46" y="2"/>
                    <a:pt x="43" y="6"/>
                  </a:cubicBezTo>
                  <a:cubicBezTo>
                    <a:pt x="36" y="14"/>
                    <a:pt x="43" y="26"/>
                    <a:pt x="31" y="30"/>
                  </a:cubicBezTo>
                  <a:cubicBezTo>
                    <a:pt x="26" y="32"/>
                    <a:pt x="20" y="31"/>
                    <a:pt x="15" y="34"/>
                  </a:cubicBezTo>
                  <a:cubicBezTo>
                    <a:pt x="11" y="36"/>
                    <a:pt x="3" y="42"/>
                    <a:pt x="3" y="42"/>
                  </a:cubicBezTo>
                  <a:cubicBezTo>
                    <a:pt x="0" y="51"/>
                    <a:pt x="5" y="51"/>
                    <a:pt x="13" y="54"/>
                  </a:cubicBezTo>
                  <a:cubicBezTo>
                    <a:pt x="51" y="51"/>
                    <a:pt x="97" y="46"/>
                    <a:pt x="133" y="34"/>
                  </a:cubicBezTo>
                  <a:cubicBezTo>
                    <a:pt x="129" y="28"/>
                    <a:pt x="128" y="21"/>
                    <a:pt x="123" y="16"/>
                  </a:cubicBezTo>
                  <a:cubicBezTo>
                    <a:pt x="118" y="11"/>
                    <a:pt x="105" y="8"/>
                    <a:pt x="105" y="8"/>
                  </a:cubicBezTo>
                  <a:cubicBezTo>
                    <a:pt x="84" y="13"/>
                    <a:pt x="106" y="19"/>
                    <a:pt x="101" y="24"/>
                  </a:cubicBezTo>
                  <a:cubicBezTo>
                    <a:pt x="99" y="26"/>
                    <a:pt x="89" y="18"/>
                    <a:pt x="89" y="18"/>
                  </a:cubicBezTo>
                  <a:cubicBezTo>
                    <a:pt x="83" y="15"/>
                    <a:pt x="73" y="15"/>
                    <a:pt x="67" y="14"/>
                  </a:cubicBezTo>
                  <a:cubicBezTo>
                    <a:pt x="58" y="8"/>
                    <a:pt x="62" y="12"/>
                    <a:pt x="57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invGray">
            <a:xfrm>
              <a:off x="1553" y="2883"/>
              <a:ext cx="38" cy="1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" y="18"/>
                </a:cxn>
                <a:cxn ang="0">
                  <a:pos x="27" y="24"/>
                </a:cxn>
                <a:cxn ang="0">
                  <a:pos x="33" y="4"/>
                </a:cxn>
                <a:cxn ang="0">
                  <a:pos x="13" y="0"/>
                </a:cxn>
              </a:cxnLst>
              <a:rect l="0" t="0" r="r" b="b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3" name="Freeform 23"/>
            <p:cNvSpPr>
              <a:spLocks/>
            </p:cNvSpPr>
            <p:nvPr/>
          </p:nvSpPr>
          <p:spPr bwMode="invGray">
            <a:xfrm>
              <a:off x="1609" y="2886"/>
              <a:ext cx="12" cy="2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14"/>
                </a:cxn>
                <a:cxn ang="0">
                  <a:pos x="16" y="34"/>
                </a:cxn>
                <a:cxn ang="0">
                  <a:pos x="12" y="18"/>
                </a:cxn>
                <a:cxn ang="0">
                  <a:pos x="16" y="6"/>
                </a:cxn>
                <a:cxn ang="0">
                  <a:pos x="14" y="0"/>
                </a:cxn>
              </a:cxnLst>
              <a:rect l="0" t="0" r="r" b="b"/>
              <a:pathLst>
                <a:path w="16" h="34">
                  <a:moveTo>
                    <a:pt x="14" y="0"/>
                  </a:moveTo>
                  <a:cubicBezTo>
                    <a:pt x="5" y="3"/>
                    <a:pt x="2" y="4"/>
                    <a:pt x="0" y="14"/>
                  </a:cubicBezTo>
                  <a:cubicBezTo>
                    <a:pt x="3" y="26"/>
                    <a:pt x="4" y="30"/>
                    <a:pt x="16" y="34"/>
                  </a:cubicBezTo>
                  <a:cubicBezTo>
                    <a:pt x="15" y="29"/>
                    <a:pt x="11" y="23"/>
                    <a:pt x="12" y="18"/>
                  </a:cubicBezTo>
                  <a:cubicBezTo>
                    <a:pt x="12" y="14"/>
                    <a:pt x="16" y="6"/>
                    <a:pt x="16" y="6"/>
                  </a:cubicBezTo>
                  <a:cubicBezTo>
                    <a:pt x="9" y="1"/>
                    <a:pt x="8" y="3"/>
                    <a:pt x="14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4" name="Freeform 24"/>
            <p:cNvSpPr>
              <a:spLocks/>
            </p:cNvSpPr>
            <p:nvPr/>
          </p:nvSpPr>
          <p:spPr bwMode="invGray">
            <a:xfrm>
              <a:off x="1426" y="2040"/>
              <a:ext cx="180" cy="88"/>
            </a:xfrm>
            <a:custGeom>
              <a:avLst/>
              <a:gdLst/>
              <a:ahLst/>
              <a:cxnLst>
                <a:cxn ang="0">
                  <a:pos x="64" y="1"/>
                </a:cxn>
                <a:cxn ang="0">
                  <a:pos x="24" y="31"/>
                </a:cxn>
                <a:cxn ang="0">
                  <a:pos x="6" y="37"/>
                </a:cxn>
                <a:cxn ang="0">
                  <a:pos x="0" y="39"/>
                </a:cxn>
                <a:cxn ang="0">
                  <a:pos x="26" y="59"/>
                </a:cxn>
                <a:cxn ang="0">
                  <a:pos x="38" y="63"/>
                </a:cxn>
                <a:cxn ang="0">
                  <a:pos x="68" y="47"/>
                </a:cxn>
                <a:cxn ang="0">
                  <a:pos x="80" y="43"/>
                </a:cxn>
                <a:cxn ang="0">
                  <a:pos x="82" y="55"/>
                </a:cxn>
                <a:cxn ang="0">
                  <a:pos x="64" y="61"/>
                </a:cxn>
                <a:cxn ang="0">
                  <a:pos x="72" y="73"/>
                </a:cxn>
                <a:cxn ang="0">
                  <a:pos x="40" y="87"/>
                </a:cxn>
                <a:cxn ang="0">
                  <a:pos x="70" y="109"/>
                </a:cxn>
                <a:cxn ang="0">
                  <a:pos x="82" y="113"/>
                </a:cxn>
                <a:cxn ang="0">
                  <a:pos x="118" y="103"/>
                </a:cxn>
                <a:cxn ang="0">
                  <a:pos x="150" y="105"/>
                </a:cxn>
                <a:cxn ang="0">
                  <a:pos x="168" y="117"/>
                </a:cxn>
                <a:cxn ang="0">
                  <a:pos x="204" y="109"/>
                </a:cxn>
                <a:cxn ang="0">
                  <a:pos x="224" y="103"/>
                </a:cxn>
                <a:cxn ang="0">
                  <a:pos x="222" y="77"/>
                </a:cxn>
                <a:cxn ang="0">
                  <a:pos x="234" y="69"/>
                </a:cxn>
                <a:cxn ang="0">
                  <a:pos x="238" y="47"/>
                </a:cxn>
                <a:cxn ang="0">
                  <a:pos x="210" y="57"/>
                </a:cxn>
                <a:cxn ang="0">
                  <a:pos x="200" y="43"/>
                </a:cxn>
                <a:cxn ang="0">
                  <a:pos x="172" y="45"/>
                </a:cxn>
                <a:cxn ang="0">
                  <a:pos x="134" y="9"/>
                </a:cxn>
                <a:cxn ang="0">
                  <a:pos x="94" y="11"/>
                </a:cxn>
                <a:cxn ang="0">
                  <a:pos x="82" y="1"/>
                </a:cxn>
                <a:cxn ang="0">
                  <a:pos x="64" y="1"/>
                </a:cxn>
              </a:cxnLst>
              <a:rect l="0" t="0" r="r" b="b"/>
              <a:pathLst>
                <a:path w="240" h="117">
                  <a:moveTo>
                    <a:pt x="64" y="1"/>
                  </a:moveTo>
                  <a:cubicBezTo>
                    <a:pt x="57" y="21"/>
                    <a:pt x="44" y="24"/>
                    <a:pt x="24" y="31"/>
                  </a:cubicBezTo>
                  <a:cubicBezTo>
                    <a:pt x="18" y="33"/>
                    <a:pt x="12" y="35"/>
                    <a:pt x="6" y="37"/>
                  </a:cubicBezTo>
                  <a:cubicBezTo>
                    <a:pt x="4" y="38"/>
                    <a:pt x="0" y="39"/>
                    <a:pt x="0" y="39"/>
                  </a:cubicBezTo>
                  <a:cubicBezTo>
                    <a:pt x="3" y="55"/>
                    <a:pt x="12" y="54"/>
                    <a:pt x="26" y="59"/>
                  </a:cubicBezTo>
                  <a:cubicBezTo>
                    <a:pt x="30" y="60"/>
                    <a:pt x="38" y="63"/>
                    <a:pt x="38" y="63"/>
                  </a:cubicBezTo>
                  <a:cubicBezTo>
                    <a:pt x="50" y="59"/>
                    <a:pt x="57" y="54"/>
                    <a:pt x="68" y="47"/>
                  </a:cubicBezTo>
                  <a:cubicBezTo>
                    <a:pt x="72" y="45"/>
                    <a:pt x="80" y="43"/>
                    <a:pt x="80" y="43"/>
                  </a:cubicBezTo>
                  <a:cubicBezTo>
                    <a:pt x="82" y="46"/>
                    <a:pt x="88" y="51"/>
                    <a:pt x="82" y="55"/>
                  </a:cubicBezTo>
                  <a:cubicBezTo>
                    <a:pt x="77" y="59"/>
                    <a:pt x="64" y="61"/>
                    <a:pt x="64" y="61"/>
                  </a:cubicBezTo>
                  <a:cubicBezTo>
                    <a:pt x="58" y="70"/>
                    <a:pt x="63" y="70"/>
                    <a:pt x="72" y="73"/>
                  </a:cubicBezTo>
                  <a:cubicBezTo>
                    <a:pt x="77" y="88"/>
                    <a:pt x="50" y="86"/>
                    <a:pt x="40" y="87"/>
                  </a:cubicBezTo>
                  <a:cubicBezTo>
                    <a:pt x="47" y="94"/>
                    <a:pt x="60" y="106"/>
                    <a:pt x="70" y="109"/>
                  </a:cubicBezTo>
                  <a:cubicBezTo>
                    <a:pt x="74" y="110"/>
                    <a:pt x="82" y="113"/>
                    <a:pt x="82" y="113"/>
                  </a:cubicBezTo>
                  <a:cubicBezTo>
                    <a:pt x="99" y="111"/>
                    <a:pt x="104" y="108"/>
                    <a:pt x="118" y="103"/>
                  </a:cubicBezTo>
                  <a:cubicBezTo>
                    <a:pt x="129" y="104"/>
                    <a:pt x="140" y="103"/>
                    <a:pt x="150" y="105"/>
                  </a:cubicBezTo>
                  <a:cubicBezTo>
                    <a:pt x="157" y="107"/>
                    <a:pt x="168" y="117"/>
                    <a:pt x="168" y="117"/>
                  </a:cubicBezTo>
                  <a:cubicBezTo>
                    <a:pt x="193" y="115"/>
                    <a:pt x="188" y="116"/>
                    <a:pt x="204" y="109"/>
                  </a:cubicBezTo>
                  <a:cubicBezTo>
                    <a:pt x="210" y="106"/>
                    <a:pt x="224" y="103"/>
                    <a:pt x="224" y="103"/>
                  </a:cubicBezTo>
                  <a:cubicBezTo>
                    <a:pt x="223" y="98"/>
                    <a:pt x="217" y="82"/>
                    <a:pt x="222" y="77"/>
                  </a:cubicBezTo>
                  <a:cubicBezTo>
                    <a:pt x="225" y="73"/>
                    <a:pt x="234" y="69"/>
                    <a:pt x="234" y="69"/>
                  </a:cubicBezTo>
                  <a:cubicBezTo>
                    <a:pt x="237" y="59"/>
                    <a:pt x="240" y="59"/>
                    <a:pt x="238" y="47"/>
                  </a:cubicBezTo>
                  <a:cubicBezTo>
                    <a:pt x="228" y="49"/>
                    <a:pt x="219" y="51"/>
                    <a:pt x="210" y="57"/>
                  </a:cubicBezTo>
                  <a:cubicBezTo>
                    <a:pt x="201" y="71"/>
                    <a:pt x="201" y="50"/>
                    <a:pt x="200" y="43"/>
                  </a:cubicBezTo>
                  <a:cubicBezTo>
                    <a:pt x="189" y="45"/>
                    <a:pt x="182" y="48"/>
                    <a:pt x="172" y="45"/>
                  </a:cubicBezTo>
                  <a:cubicBezTo>
                    <a:pt x="161" y="34"/>
                    <a:pt x="148" y="14"/>
                    <a:pt x="134" y="9"/>
                  </a:cubicBezTo>
                  <a:cubicBezTo>
                    <a:pt x="119" y="11"/>
                    <a:pt x="108" y="13"/>
                    <a:pt x="94" y="11"/>
                  </a:cubicBezTo>
                  <a:cubicBezTo>
                    <a:pt x="92" y="9"/>
                    <a:pt x="85" y="2"/>
                    <a:pt x="82" y="1"/>
                  </a:cubicBezTo>
                  <a:cubicBezTo>
                    <a:pt x="74" y="0"/>
                    <a:pt x="72" y="9"/>
                    <a:pt x="64" y="1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5" name="Freeform 25"/>
            <p:cNvSpPr>
              <a:spLocks/>
            </p:cNvSpPr>
            <p:nvPr/>
          </p:nvSpPr>
          <p:spPr bwMode="invGray">
            <a:xfrm>
              <a:off x="1506" y="1999"/>
              <a:ext cx="146" cy="60"/>
            </a:xfrm>
            <a:custGeom>
              <a:avLst/>
              <a:gdLst/>
              <a:ahLst/>
              <a:cxnLst>
                <a:cxn ang="0">
                  <a:pos x="97" y="10"/>
                </a:cxn>
                <a:cxn ang="0">
                  <a:pos x="13" y="24"/>
                </a:cxn>
                <a:cxn ang="0">
                  <a:pos x="9" y="34"/>
                </a:cxn>
                <a:cxn ang="0">
                  <a:pos x="57" y="52"/>
                </a:cxn>
                <a:cxn ang="0">
                  <a:pos x="135" y="74"/>
                </a:cxn>
                <a:cxn ang="0">
                  <a:pos x="175" y="68"/>
                </a:cxn>
                <a:cxn ang="0">
                  <a:pos x="187" y="64"/>
                </a:cxn>
                <a:cxn ang="0">
                  <a:pos x="175" y="44"/>
                </a:cxn>
                <a:cxn ang="0">
                  <a:pos x="163" y="36"/>
                </a:cxn>
                <a:cxn ang="0">
                  <a:pos x="129" y="26"/>
                </a:cxn>
                <a:cxn ang="0">
                  <a:pos x="97" y="10"/>
                </a:cxn>
              </a:cxnLst>
              <a:rect l="0" t="0" r="r" b="b"/>
              <a:pathLst>
                <a:path w="194" h="80">
                  <a:moveTo>
                    <a:pt x="97" y="10"/>
                  </a:moveTo>
                  <a:cubicBezTo>
                    <a:pt x="70" y="19"/>
                    <a:pt x="42" y="22"/>
                    <a:pt x="13" y="24"/>
                  </a:cubicBezTo>
                  <a:cubicBezTo>
                    <a:pt x="9" y="25"/>
                    <a:pt x="0" y="26"/>
                    <a:pt x="9" y="34"/>
                  </a:cubicBezTo>
                  <a:cubicBezTo>
                    <a:pt x="21" y="44"/>
                    <a:pt x="43" y="43"/>
                    <a:pt x="57" y="52"/>
                  </a:cubicBezTo>
                  <a:cubicBezTo>
                    <a:pt x="75" y="80"/>
                    <a:pt x="104" y="73"/>
                    <a:pt x="135" y="74"/>
                  </a:cubicBezTo>
                  <a:cubicBezTo>
                    <a:pt x="153" y="73"/>
                    <a:pt x="159" y="73"/>
                    <a:pt x="175" y="68"/>
                  </a:cubicBezTo>
                  <a:cubicBezTo>
                    <a:pt x="179" y="67"/>
                    <a:pt x="187" y="64"/>
                    <a:pt x="187" y="64"/>
                  </a:cubicBezTo>
                  <a:cubicBezTo>
                    <a:pt x="194" y="53"/>
                    <a:pt x="184" y="49"/>
                    <a:pt x="175" y="44"/>
                  </a:cubicBezTo>
                  <a:cubicBezTo>
                    <a:pt x="171" y="42"/>
                    <a:pt x="163" y="36"/>
                    <a:pt x="163" y="36"/>
                  </a:cubicBezTo>
                  <a:cubicBezTo>
                    <a:pt x="140" y="41"/>
                    <a:pt x="147" y="38"/>
                    <a:pt x="129" y="26"/>
                  </a:cubicBezTo>
                  <a:cubicBezTo>
                    <a:pt x="123" y="17"/>
                    <a:pt x="107" y="0"/>
                    <a:pt x="97" y="1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6" name="Freeform 26"/>
            <p:cNvSpPr>
              <a:spLocks/>
            </p:cNvSpPr>
            <p:nvPr/>
          </p:nvSpPr>
          <p:spPr bwMode="invGray">
            <a:xfrm>
              <a:off x="1711" y="2069"/>
              <a:ext cx="233" cy="190"/>
            </a:xfrm>
            <a:custGeom>
              <a:avLst/>
              <a:gdLst/>
              <a:ahLst/>
              <a:cxnLst>
                <a:cxn ang="0">
                  <a:pos x="67" y="9"/>
                </a:cxn>
                <a:cxn ang="0">
                  <a:pos x="51" y="23"/>
                </a:cxn>
                <a:cxn ang="0">
                  <a:pos x="21" y="39"/>
                </a:cxn>
                <a:cxn ang="0">
                  <a:pos x="53" y="77"/>
                </a:cxn>
                <a:cxn ang="0">
                  <a:pos x="79" y="85"/>
                </a:cxn>
                <a:cxn ang="0">
                  <a:pos x="103" y="99"/>
                </a:cxn>
                <a:cxn ang="0">
                  <a:pos x="127" y="85"/>
                </a:cxn>
                <a:cxn ang="0">
                  <a:pos x="143" y="101"/>
                </a:cxn>
                <a:cxn ang="0">
                  <a:pos x="149" y="127"/>
                </a:cxn>
                <a:cxn ang="0">
                  <a:pos x="115" y="151"/>
                </a:cxn>
                <a:cxn ang="0">
                  <a:pos x="89" y="173"/>
                </a:cxn>
                <a:cxn ang="0">
                  <a:pos x="69" y="169"/>
                </a:cxn>
                <a:cxn ang="0">
                  <a:pos x="57" y="165"/>
                </a:cxn>
                <a:cxn ang="0">
                  <a:pos x="43" y="187"/>
                </a:cxn>
                <a:cxn ang="0">
                  <a:pos x="39" y="199"/>
                </a:cxn>
                <a:cxn ang="0">
                  <a:pos x="73" y="205"/>
                </a:cxn>
                <a:cxn ang="0">
                  <a:pos x="95" y="203"/>
                </a:cxn>
                <a:cxn ang="0">
                  <a:pos x="115" y="231"/>
                </a:cxn>
                <a:cxn ang="0">
                  <a:pos x="127" y="235"/>
                </a:cxn>
                <a:cxn ang="0">
                  <a:pos x="139" y="239"/>
                </a:cxn>
                <a:cxn ang="0">
                  <a:pos x="155" y="251"/>
                </a:cxn>
                <a:cxn ang="0">
                  <a:pos x="181" y="237"/>
                </a:cxn>
                <a:cxn ang="0">
                  <a:pos x="203" y="235"/>
                </a:cxn>
                <a:cxn ang="0">
                  <a:pos x="229" y="213"/>
                </a:cxn>
                <a:cxn ang="0">
                  <a:pos x="225" y="185"/>
                </a:cxn>
                <a:cxn ang="0">
                  <a:pos x="217" y="173"/>
                </a:cxn>
                <a:cxn ang="0">
                  <a:pos x="233" y="167"/>
                </a:cxn>
                <a:cxn ang="0">
                  <a:pos x="245" y="183"/>
                </a:cxn>
                <a:cxn ang="0">
                  <a:pos x="247" y="197"/>
                </a:cxn>
                <a:cxn ang="0">
                  <a:pos x="261" y="193"/>
                </a:cxn>
                <a:cxn ang="0">
                  <a:pos x="303" y="169"/>
                </a:cxn>
                <a:cxn ang="0">
                  <a:pos x="293" y="147"/>
                </a:cxn>
                <a:cxn ang="0">
                  <a:pos x="259" y="123"/>
                </a:cxn>
                <a:cxn ang="0">
                  <a:pos x="265" y="107"/>
                </a:cxn>
                <a:cxn ang="0">
                  <a:pos x="277" y="103"/>
                </a:cxn>
                <a:cxn ang="0">
                  <a:pos x="253" y="63"/>
                </a:cxn>
                <a:cxn ang="0">
                  <a:pos x="233" y="59"/>
                </a:cxn>
                <a:cxn ang="0">
                  <a:pos x="221" y="55"/>
                </a:cxn>
                <a:cxn ang="0">
                  <a:pos x="201" y="33"/>
                </a:cxn>
                <a:cxn ang="0">
                  <a:pos x="155" y="45"/>
                </a:cxn>
                <a:cxn ang="0">
                  <a:pos x="167" y="25"/>
                </a:cxn>
                <a:cxn ang="0">
                  <a:pos x="139" y="17"/>
                </a:cxn>
                <a:cxn ang="0">
                  <a:pos x="119" y="19"/>
                </a:cxn>
                <a:cxn ang="0">
                  <a:pos x="67" y="9"/>
                </a:cxn>
              </a:cxnLst>
              <a:rect l="0" t="0" r="r" b="b"/>
              <a:pathLst>
                <a:path w="310" h="254">
                  <a:moveTo>
                    <a:pt x="67" y="9"/>
                  </a:moveTo>
                  <a:cubicBezTo>
                    <a:pt x="63" y="15"/>
                    <a:pt x="51" y="23"/>
                    <a:pt x="51" y="23"/>
                  </a:cubicBezTo>
                  <a:cubicBezTo>
                    <a:pt x="43" y="34"/>
                    <a:pt x="33" y="35"/>
                    <a:pt x="21" y="39"/>
                  </a:cubicBezTo>
                  <a:cubicBezTo>
                    <a:pt x="0" y="71"/>
                    <a:pt x="30" y="74"/>
                    <a:pt x="53" y="77"/>
                  </a:cubicBezTo>
                  <a:cubicBezTo>
                    <a:pt x="61" y="89"/>
                    <a:pt x="63" y="87"/>
                    <a:pt x="79" y="85"/>
                  </a:cubicBezTo>
                  <a:cubicBezTo>
                    <a:pt x="88" y="88"/>
                    <a:pt x="93" y="96"/>
                    <a:pt x="103" y="99"/>
                  </a:cubicBezTo>
                  <a:cubicBezTo>
                    <a:pt x="117" y="96"/>
                    <a:pt x="116" y="89"/>
                    <a:pt x="127" y="85"/>
                  </a:cubicBezTo>
                  <a:cubicBezTo>
                    <a:pt x="134" y="90"/>
                    <a:pt x="138" y="94"/>
                    <a:pt x="143" y="101"/>
                  </a:cubicBezTo>
                  <a:cubicBezTo>
                    <a:pt x="140" y="116"/>
                    <a:pt x="134" y="117"/>
                    <a:pt x="149" y="127"/>
                  </a:cubicBezTo>
                  <a:cubicBezTo>
                    <a:pt x="161" y="144"/>
                    <a:pt x="126" y="147"/>
                    <a:pt x="115" y="151"/>
                  </a:cubicBezTo>
                  <a:cubicBezTo>
                    <a:pt x="109" y="160"/>
                    <a:pt x="100" y="169"/>
                    <a:pt x="89" y="173"/>
                  </a:cubicBezTo>
                  <a:cubicBezTo>
                    <a:pt x="81" y="172"/>
                    <a:pt x="76" y="171"/>
                    <a:pt x="69" y="169"/>
                  </a:cubicBezTo>
                  <a:cubicBezTo>
                    <a:pt x="65" y="168"/>
                    <a:pt x="57" y="165"/>
                    <a:pt x="57" y="165"/>
                  </a:cubicBezTo>
                  <a:cubicBezTo>
                    <a:pt x="46" y="169"/>
                    <a:pt x="46" y="177"/>
                    <a:pt x="43" y="187"/>
                  </a:cubicBezTo>
                  <a:cubicBezTo>
                    <a:pt x="42" y="191"/>
                    <a:pt x="39" y="199"/>
                    <a:pt x="39" y="199"/>
                  </a:cubicBezTo>
                  <a:cubicBezTo>
                    <a:pt x="50" y="203"/>
                    <a:pt x="61" y="204"/>
                    <a:pt x="73" y="205"/>
                  </a:cubicBezTo>
                  <a:cubicBezTo>
                    <a:pt x="82" y="203"/>
                    <a:pt x="86" y="201"/>
                    <a:pt x="95" y="203"/>
                  </a:cubicBezTo>
                  <a:cubicBezTo>
                    <a:pt x="107" y="211"/>
                    <a:pt x="111" y="218"/>
                    <a:pt x="115" y="231"/>
                  </a:cubicBezTo>
                  <a:cubicBezTo>
                    <a:pt x="116" y="235"/>
                    <a:pt x="123" y="234"/>
                    <a:pt x="127" y="235"/>
                  </a:cubicBezTo>
                  <a:cubicBezTo>
                    <a:pt x="131" y="236"/>
                    <a:pt x="139" y="239"/>
                    <a:pt x="139" y="239"/>
                  </a:cubicBezTo>
                  <a:cubicBezTo>
                    <a:pt x="144" y="246"/>
                    <a:pt x="147" y="248"/>
                    <a:pt x="155" y="251"/>
                  </a:cubicBezTo>
                  <a:cubicBezTo>
                    <a:pt x="169" y="250"/>
                    <a:pt x="187" y="254"/>
                    <a:pt x="181" y="237"/>
                  </a:cubicBezTo>
                  <a:cubicBezTo>
                    <a:pt x="184" y="220"/>
                    <a:pt x="192" y="228"/>
                    <a:pt x="203" y="235"/>
                  </a:cubicBezTo>
                  <a:cubicBezTo>
                    <a:pt x="224" y="233"/>
                    <a:pt x="224" y="232"/>
                    <a:pt x="229" y="213"/>
                  </a:cubicBezTo>
                  <a:cubicBezTo>
                    <a:pt x="229" y="211"/>
                    <a:pt x="229" y="192"/>
                    <a:pt x="225" y="185"/>
                  </a:cubicBezTo>
                  <a:cubicBezTo>
                    <a:pt x="223" y="181"/>
                    <a:pt x="217" y="173"/>
                    <a:pt x="217" y="173"/>
                  </a:cubicBezTo>
                  <a:cubicBezTo>
                    <a:pt x="220" y="163"/>
                    <a:pt x="224" y="165"/>
                    <a:pt x="233" y="167"/>
                  </a:cubicBezTo>
                  <a:cubicBezTo>
                    <a:pt x="240" y="172"/>
                    <a:pt x="242" y="175"/>
                    <a:pt x="245" y="183"/>
                  </a:cubicBezTo>
                  <a:cubicBezTo>
                    <a:pt x="246" y="188"/>
                    <a:pt x="244" y="193"/>
                    <a:pt x="247" y="197"/>
                  </a:cubicBezTo>
                  <a:cubicBezTo>
                    <a:pt x="250" y="201"/>
                    <a:pt x="256" y="194"/>
                    <a:pt x="261" y="193"/>
                  </a:cubicBezTo>
                  <a:cubicBezTo>
                    <a:pt x="276" y="188"/>
                    <a:pt x="290" y="178"/>
                    <a:pt x="303" y="169"/>
                  </a:cubicBezTo>
                  <a:cubicBezTo>
                    <a:pt x="310" y="158"/>
                    <a:pt x="302" y="153"/>
                    <a:pt x="293" y="147"/>
                  </a:cubicBezTo>
                  <a:cubicBezTo>
                    <a:pt x="281" y="129"/>
                    <a:pt x="283" y="126"/>
                    <a:pt x="259" y="123"/>
                  </a:cubicBezTo>
                  <a:cubicBezTo>
                    <a:pt x="256" y="115"/>
                    <a:pt x="257" y="111"/>
                    <a:pt x="265" y="107"/>
                  </a:cubicBezTo>
                  <a:cubicBezTo>
                    <a:pt x="269" y="105"/>
                    <a:pt x="277" y="103"/>
                    <a:pt x="277" y="103"/>
                  </a:cubicBezTo>
                  <a:cubicBezTo>
                    <a:pt x="287" y="88"/>
                    <a:pt x="269" y="66"/>
                    <a:pt x="253" y="63"/>
                  </a:cubicBezTo>
                  <a:cubicBezTo>
                    <a:pt x="239" y="60"/>
                    <a:pt x="244" y="62"/>
                    <a:pt x="233" y="59"/>
                  </a:cubicBezTo>
                  <a:cubicBezTo>
                    <a:pt x="229" y="58"/>
                    <a:pt x="221" y="55"/>
                    <a:pt x="221" y="55"/>
                  </a:cubicBezTo>
                  <a:cubicBezTo>
                    <a:pt x="200" y="60"/>
                    <a:pt x="217" y="38"/>
                    <a:pt x="201" y="33"/>
                  </a:cubicBezTo>
                  <a:cubicBezTo>
                    <a:pt x="185" y="35"/>
                    <a:pt x="169" y="36"/>
                    <a:pt x="155" y="45"/>
                  </a:cubicBezTo>
                  <a:cubicBezTo>
                    <a:pt x="145" y="30"/>
                    <a:pt x="152" y="30"/>
                    <a:pt x="167" y="25"/>
                  </a:cubicBezTo>
                  <a:cubicBezTo>
                    <a:pt x="163" y="10"/>
                    <a:pt x="155" y="15"/>
                    <a:pt x="139" y="17"/>
                  </a:cubicBezTo>
                  <a:cubicBezTo>
                    <a:pt x="131" y="20"/>
                    <a:pt x="127" y="22"/>
                    <a:pt x="119" y="19"/>
                  </a:cubicBezTo>
                  <a:cubicBezTo>
                    <a:pt x="106" y="0"/>
                    <a:pt x="74" y="29"/>
                    <a:pt x="67" y="9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7" name="Freeform 27"/>
            <p:cNvSpPr>
              <a:spLocks/>
            </p:cNvSpPr>
            <p:nvPr/>
          </p:nvSpPr>
          <p:spPr bwMode="invGray">
            <a:xfrm>
              <a:off x="1709" y="1987"/>
              <a:ext cx="44" cy="37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0" y="10"/>
                </a:cxn>
                <a:cxn ang="0">
                  <a:pos x="30" y="40"/>
                </a:cxn>
                <a:cxn ang="0">
                  <a:pos x="48" y="50"/>
                </a:cxn>
                <a:cxn ang="0">
                  <a:pos x="58" y="28"/>
                </a:cxn>
                <a:cxn ang="0">
                  <a:pos x="44" y="8"/>
                </a:cxn>
                <a:cxn ang="0">
                  <a:pos x="26" y="0"/>
                </a:cxn>
              </a:cxnLst>
              <a:rect l="0" t="0" r="r" b="b"/>
              <a:pathLst>
                <a:path w="59" h="50">
                  <a:moveTo>
                    <a:pt x="26" y="0"/>
                  </a:moveTo>
                  <a:cubicBezTo>
                    <a:pt x="13" y="2"/>
                    <a:pt x="7" y="0"/>
                    <a:pt x="0" y="10"/>
                  </a:cubicBezTo>
                  <a:cubicBezTo>
                    <a:pt x="4" y="22"/>
                    <a:pt x="18" y="36"/>
                    <a:pt x="30" y="40"/>
                  </a:cubicBezTo>
                  <a:cubicBezTo>
                    <a:pt x="37" y="42"/>
                    <a:pt x="48" y="50"/>
                    <a:pt x="48" y="50"/>
                  </a:cubicBezTo>
                  <a:cubicBezTo>
                    <a:pt x="57" y="44"/>
                    <a:pt x="55" y="37"/>
                    <a:pt x="58" y="28"/>
                  </a:cubicBezTo>
                  <a:cubicBezTo>
                    <a:pt x="55" y="11"/>
                    <a:pt x="59" y="18"/>
                    <a:pt x="44" y="8"/>
                  </a:cubicBezTo>
                  <a:cubicBezTo>
                    <a:pt x="42" y="6"/>
                    <a:pt x="26" y="5"/>
                    <a:pt x="26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8" name="Freeform 28"/>
            <p:cNvSpPr>
              <a:spLocks/>
            </p:cNvSpPr>
            <p:nvPr/>
          </p:nvSpPr>
          <p:spPr bwMode="invGray">
            <a:xfrm>
              <a:off x="1625" y="2057"/>
              <a:ext cx="65" cy="42"/>
            </a:xfrm>
            <a:custGeom>
              <a:avLst/>
              <a:gdLst/>
              <a:ahLst/>
              <a:cxnLst>
                <a:cxn ang="0">
                  <a:pos x="44" y="7"/>
                </a:cxn>
                <a:cxn ang="0">
                  <a:pos x="24" y="25"/>
                </a:cxn>
                <a:cxn ang="0">
                  <a:pos x="4" y="27"/>
                </a:cxn>
                <a:cxn ang="0">
                  <a:pos x="16" y="57"/>
                </a:cxn>
                <a:cxn ang="0">
                  <a:pos x="74" y="35"/>
                </a:cxn>
                <a:cxn ang="0">
                  <a:pos x="86" y="17"/>
                </a:cxn>
                <a:cxn ang="0">
                  <a:pos x="56" y="7"/>
                </a:cxn>
                <a:cxn ang="0">
                  <a:pos x="44" y="7"/>
                </a:cxn>
              </a:cxnLst>
              <a:rect l="0" t="0" r="r" b="b"/>
              <a:pathLst>
                <a:path w="86" h="57">
                  <a:moveTo>
                    <a:pt x="44" y="7"/>
                  </a:moveTo>
                  <a:cubicBezTo>
                    <a:pt x="39" y="14"/>
                    <a:pt x="31" y="20"/>
                    <a:pt x="24" y="25"/>
                  </a:cubicBezTo>
                  <a:cubicBezTo>
                    <a:pt x="16" y="19"/>
                    <a:pt x="12" y="22"/>
                    <a:pt x="4" y="27"/>
                  </a:cubicBezTo>
                  <a:cubicBezTo>
                    <a:pt x="0" y="38"/>
                    <a:pt x="4" y="53"/>
                    <a:pt x="16" y="57"/>
                  </a:cubicBezTo>
                  <a:cubicBezTo>
                    <a:pt x="33" y="51"/>
                    <a:pt x="60" y="45"/>
                    <a:pt x="74" y="35"/>
                  </a:cubicBezTo>
                  <a:cubicBezTo>
                    <a:pt x="78" y="29"/>
                    <a:pt x="86" y="17"/>
                    <a:pt x="86" y="17"/>
                  </a:cubicBezTo>
                  <a:cubicBezTo>
                    <a:pt x="80" y="0"/>
                    <a:pt x="74" y="5"/>
                    <a:pt x="56" y="7"/>
                  </a:cubicBezTo>
                  <a:cubicBezTo>
                    <a:pt x="43" y="11"/>
                    <a:pt x="44" y="15"/>
                    <a:pt x="44" y="7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9" name="Freeform 29"/>
            <p:cNvSpPr>
              <a:spLocks/>
            </p:cNvSpPr>
            <p:nvPr/>
          </p:nvSpPr>
          <p:spPr bwMode="invGray">
            <a:xfrm>
              <a:off x="1693" y="2065"/>
              <a:ext cx="54" cy="25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10" y="16"/>
                </a:cxn>
                <a:cxn ang="0">
                  <a:pos x="24" y="34"/>
                </a:cxn>
                <a:cxn ang="0">
                  <a:pos x="52" y="28"/>
                </a:cxn>
                <a:cxn ang="0">
                  <a:pos x="64" y="20"/>
                </a:cxn>
                <a:cxn ang="0">
                  <a:pos x="40" y="0"/>
                </a:cxn>
              </a:cxnLst>
              <a:rect l="0" t="0" r="r" b="b"/>
              <a:pathLst>
                <a:path w="73" h="34">
                  <a:moveTo>
                    <a:pt x="40" y="0"/>
                  </a:moveTo>
                  <a:cubicBezTo>
                    <a:pt x="30" y="6"/>
                    <a:pt x="20" y="10"/>
                    <a:pt x="10" y="16"/>
                  </a:cubicBezTo>
                  <a:cubicBezTo>
                    <a:pt x="0" y="31"/>
                    <a:pt x="13" y="30"/>
                    <a:pt x="24" y="34"/>
                  </a:cubicBezTo>
                  <a:cubicBezTo>
                    <a:pt x="44" y="31"/>
                    <a:pt x="35" y="34"/>
                    <a:pt x="52" y="28"/>
                  </a:cubicBezTo>
                  <a:cubicBezTo>
                    <a:pt x="57" y="26"/>
                    <a:pt x="64" y="20"/>
                    <a:pt x="64" y="20"/>
                  </a:cubicBezTo>
                  <a:cubicBezTo>
                    <a:pt x="73" y="7"/>
                    <a:pt x="48" y="8"/>
                    <a:pt x="40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20" name="Freeform 30"/>
            <p:cNvSpPr>
              <a:spLocks/>
            </p:cNvSpPr>
            <p:nvPr/>
          </p:nvSpPr>
          <p:spPr bwMode="invGray">
            <a:xfrm>
              <a:off x="1664" y="2029"/>
              <a:ext cx="64" cy="34"/>
            </a:xfrm>
            <a:custGeom>
              <a:avLst/>
              <a:gdLst/>
              <a:ahLst/>
              <a:cxnLst>
                <a:cxn ang="0">
                  <a:pos x="58" y="10"/>
                </a:cxn>
                <a:cxn ang="0">
                  <a:pos x="28" y="4"/>
                </a:cxn>
                <a:cxn ang="0">
                  <a:pos x="0" y="18"/>
                </a:cxn>
                <a:cxn ang="0">
                  <a:pos x="40" y="32"/>
                </a:cxn>
                <a:cxn ang="0">
                  <a:pos x="64" y="40"/>
                </a:cxn>
                <a:cxn ang="0">
                  <a:pos x="84" y="18"/>
                </a:cxn>
                <a:cxn ang="0">
                  <a:pos x="82" y="6"/>
                </a:cxn>
                <a:cxn ang="0">
                  <a:pos x="64" y="0"/>
                </a:cxn>
                <a:cxn ang="0">
                  <a:pos x="58" y="10"/>
                </a:cxn>
              </a:cxnLst>
              <a:rect l="0" t="0" r="r" b="b"/>
              <a:pathLst>
                <a:path w="85" h="45">
                  <a:moveTo>
                    <a:pt x="58" y="10"/>
                  </a:moveTo>
                  <a:cubicBezTo>
                    <a:pt x="39" y="16"/>
                    <a:pt x="45" y="10"/>
                    <a:pt x="28" y="4"/>
                  </a:cubicBezTo>
                  <a:cubicBezTo>
                    <a:pt x="7" y="6"/>
                    <a:pt x="5" y="2"/>
                    <a:pt x="0" y="18"/>
                  </a:cubicBezTo>
                  <a:cubicBezTo>
                    <a:pt x="5" y="34"/>
                    <a:pt x="26" y="31"/>
                    <a:pt x="40" y="32"/>
                  </a:cubicBezTo>
                  <a:cubicBezTo>
                    <a:pt x="50" y="42"/>
                    <a:pt x="49" y="45"/>
                    <a:pt x="64" y="40"/>
                  </a:cubicBezTo>
                  <a:cubicBezTo>
                    <a:pt x="69" y="32"/>
                    <a:pt x="77" y="25"/>
                    <a:pt x="84" y="18"/>
                  </a:cubicBezTo>
                  <a:cubicBezTo>
                    <a:pt x="83" y="14"/>
                    <a:pt x="85" y="9"/>
                    <a:pt x="82" y="6"/>
                  </a:cubicBezTo>
                  <a:cubicBezTo>
                    <a:pt x="78" y="1"/>
                    <a:pt x="64" y="0"/>
                    <a:pt x="64" y="0"/>
                  </a:cubicBezTo>
                  <a:cubicBezTo>
                    <a:pt x="56" y="3"/>
                    <a:pt x="47" y="21"/>
                    <a:pt x="58" y="1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21" name="Freeform 31"/>
            <p:cNvSpPr>
              <a:spLocks/>
            </p:cNvSpPr>
            <p:nvPr/>
          </p:nvSpPr>
          <p:spPr bwMode="invGray">
            <a:xfrm>
              <a:off x="1637" y="1997"/>
              <a:ext cx="44" cy="24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0" y="18"/>
                </a:cxn>
                <a:cxn ang="0">
                  <a:pos x="20" y="28"/>
                </a:cxn>
                <a:cxn ang="0">
                  <a:pos x="28" y="20"/>
                </a:cxn>
                <a:cxn ang="0">
                  <a:pos x="52" y="12"/>
                </a:cxn>
                <a:cxn ang="0">
                  <a:pos x="44" y="0"/>
                </a:cxn>
                <a:cxn ang="0">
                  <a:pos x="16" y="4"/>
                </a:cxn>
              </a:cxnLst>
              <a:rect l="0" t="0" r="r" b="b"/>
              <a:pathLst>
                <a:path w="58" h="31">
                  <a:moveTo>
                    <a:pt x="16" y="4"/>
                  </a:moveTo>
                  <a:cubicBezTo>
                    <a:pt x="2" y="13"/>
                    <a:pt x="7" y="8"/>
                    <a:pt x="0" y="18"/>
                  </a:cubicBezTo>
                  <a:cubicBezTo>
                    <a:pt x="5" y="26"/>
                    <a:pt x="11" y="25"/>
                    <a:pt x="20" y="28"/>
                  </a:cubicBezTo>
                  <a:cubicBezTo>
                    <a:pt x="36" y="23"/>
                    <a:pt x="17" y="31"/>
                    <a:pt x="28" y="20"/>
                  </a:cubicBezTo>
                  <a:cubicBezTo>
                    <a:pt x="33" y="15"/>
                    <a:pt x="46" y="13"/>
                    <a:pt x="52" y="12"/>
                  </a:cubicBezTo>
                  <a:cubicBezTo>
                    <a:pt x="58" y="3"/>
                    <a:pt x="53" y="3"/>
                    <a:pt x="44" y="0"/>
                  </a:cubicBezTo>
                  <a:cubicBezTo>
                    <a:pt x="38" y="1"/>
                    <a:pt x="20" y="8"/>
                    <a:pt x="16" y="4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22" name="Freeform 32"/>
            <p:cNvSpPr>
              <a:spLocks/>
            </p:cNvSpPr>
            <p:nvPr/>
          </p:nvSpPr>
          <p:spPr bwMode="invGray">
            <a:xfrm>
              <a:off x="1751" y="2000"/>
              <a:ext cx="114" cy="77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14" y="6"/>
                </a:cxn>
                <a:cxn ang="0">
                  <a:pos x="4" y="38"/>
                </a:cxn>
                <a:cxn ang="0">
                  <a:pos x="12" y="56"/>
                </a:cxn>
                <a:cxn ang="0">
                  <a:pos x="0" y="72"/>
                </a:cxn>
                <a:cxn ang="0">
                  <a:pos x="56" y="86"/>
                </a:cxn>
                <a:cxn ang="0">
                  <a:pos x="82" y="92"/>
                </a:cxn>
                <a:cxn ang="0">
                  <a:pos x="152" y="86"/>
                </a:cxn>
                <a:cxn ang="0">
                  <a:pos x="76" y="70"/>
                </a:cxn>
                <a:cxn ang="0">
                  <a:pos x="54" y="62"/>
                </a:cxn>
                <a:cxn ang="0">
                  <a:pos x="44" y="52"/>
                </a:cxn>
                <a:cxn ang="0">
                  <a:pos x="50" y="34"/>
                </a:cxn>
                <a:cxn ang="0">
                  <a:pos x="38" y="0"/>
                </a:cxn>
              </a:cxnLst>
              <a:rect l="0" t="0" r="r" b="b"/>
              <a:pathLst>
                <a:path w="152" h="102">
                  <a:moveTo>
                    <a:pt x="38" y="0"/>
                  </a:moveTo>
                  <a:cubicBezTo>
                    <a:pt x="22" y="5"/>
                    <a:pt x="30" y="3"/>
                    <a:pt x="14" y="6"/>
                  </a:cubicBezTo>
                  <a:cubicBezTo>
                    <a:pt x="18" y="22"/>
                    <a:pt x="22" y="32"/>
                    <a:pt x="4" y="38"/>
                  </a:cubicBezTo>
                  <a:cubicBezTo>
                    <a:pt x="1" y="47"/>
                    <a:pt x="7" y="49"/>
                    <a:pt x="12" y="56"/>
                  </a:cubicBezTo>
                  <a:cubicBezTo>
                    <a:pt x="10" y="65"/>
                    <a:pt x="9" y="69"/>
                    <a:pt x="0" y="72"/>
                  </a:cubicBezTo>
                  <a:cubicBezTo>
                    <a:pt x="5" y="88"/>
                    <a:pt x="45" y="85"/>
                    <a:pt x="56" y="86"/>
                  </a:cubicBezTo>
                  <a:cubicBezTo>
                    <a:pt x="72" y="97"/>
                    <a:pt x="63" y="95"/>
                    <a:pt x="82" y="92"/>
                  </a:cubicBezTo>
                  <a:cubicBezTo>
                    <a:pt x="86" y="92"/>
                    <a:pt x="147" y="102"/>
                    <a:pt x="152" y="86"/>
                  </a:cubicBezTo>
                  <a:cubicBezTo>
                    <a:pt x="123" y="66"/>
                    <a:pt x="128" y="72"/>
                    <a:pt x="76" y="70"/>
                  </a:cubicBezTo>
                  <a:cubicBezTo>
                    <a:pt x="62" y="56"/>
                    <a:pt x="81" y="73"/>
                    <a:pt x="54" y="62"/>
                  </a:cubicBezTo>
                  <a:cubicBezTo>
                    <a:pt x="50" y="60"/>
                    <a:pt x="48" y="55"/>
                    <a:pt x="44" y="52"/>
                  </a:cubicBezTo>
                  <a:cubicBezTo>
                    <a:pt x="41" y="43"/>
                    <a:pt x="42" y="39"/>
                    <a:pt x="50" y="34"/>
                  </a:cubicBezTo>
                  <a:cubicBezTo>
                    <a:pt x="52" y="27"/>
                    <a:pt x="42" y="9"/>
                    <a:pt x="38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23" name="Freeform 33"/>
            <p:cNvSpPr>
              <a:spLocks/>
            </p:cNvSpPr>
            <p:nvPr/>
          </p:nvSpPr>
          <p:spPr bwMode="invGray">
            <a:xfrm>
              <a:off x="664" y="2245"/>
              <a:ext cx="25" cy="15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24" y="20"/>
                </a:cxn>
                <a:cxn ang="0">
                  <a:pos x="4" y="18"/>
                </a:cxn>
                <a:cxn ang="0">
                  <a:pos x="4" y="6"/>
                </a:cxn>
                <a:cxn ang="0">
                  <a:pos x="34" y="0"/>
                </a:cxn>
              </a:cxnLst>
              <a:rect l="0" t="0" r="r" b="b"/>
              <a:pathLst>
                <a:path w="34" h="20">
                  <a:moveTo>
                    <a:pt x="34" y="0"/>
                  </a:moveTo>
                  <a:cubicBezTo>
                    <a:pt x="32" y="10"/>
                    <a:pt x="34" y="17"/>
                    <a:pt x="24" y="20"/>
                  </a:cubicBezTo>
                  <a:cubicBezTo>
                    <a:pt x="17" y="19"/>
                    <a:pt x="10" y="20"/>
                    <a:pt x="4" y="18"/>
                  </a:cubicBezTo>
                  <a:cubicBezTo>
                    <a:pt x="0" y="17"/>
                    <a:pt x="2" y="7"/>
                    <a:pt x="4" y="6"/>
                  </a:cubicBezTo>
                  <a:cubicBezTo>
                    <a:pt x="12" y="0"/>
                    <a:pt x="24" y="0"/>
                    <a:pt x="34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24" name="Freeform 34"/>
            <p:cNvSpPr>
              <a:spLocks/>
            </p:cNvSpPr>
            <p:nvPr/>
          </p:nvSpPr>
          <p:spPr bwMode="invGray">
            <a:xfrm>
              <a:off x="1421" y="2756"/>
              <a:ext cx="16" cy="1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3" y="16"/>
                </a:cxn>
                <a:cxn ang="0">
                  <a:pos x="3" y="0"/>
                </a:cxn>
              </a:cxnLst>
              <a:rect l="0" t="0" r="r" b="b"/>
              <a:pathLst>
                <a:path w="21" h="16">
                  <a:moveTo>
                    <a:pt x="3" y="0"/>
                  </a:moveTo>
                  <a:cubicBezTo>
                    <a:pt x="0" y="9"/>
                    <a:pt x="6" y="11"/>
                    <a:pt x="13" y="16"/>
                  </a:cubicBezTo>
                  <a:cubicBezTo>
                    <a:pt x="21" y="4"/>
                    <a:pt x="16" y="2"/>
                    <a:pt x="3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25" name="Freeform 35"/>
            <p:cNvSpPr>
              <a:spLocks/>
            </p:cNvSpPr>
            <p:nvPr/>
          </p:nvSpPr>
          <p:spPr bwMode="invGray">
            <a:xfrm>
              <a:off x="1424" y="2781"/>
              <a:ext cx="16" cy="1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3" y="16"/>
                </a:cxn>
                <a:cxn ang="0">
                  <a:pos x="3" y="0"/>
                </a:cxn>
              </a:cxnLst>
              <a:rect l="0" t="0" r="r" b="b"/>
              <a:pathLst>
                <a:path w="21" h="16">
                  <a:moveTo>
                    <a:pt x="3" y="0"/>
                  </a:moveTo>
                  <a:cubicBezTo>
                    <a:pt x="0" y="9"/>
                    <a:pt x="6" y="11"/>
                    <a:pt x="13" y="16"/>
                  </a:cubicBezTo>
                  <a:cubicBezTo>
                    <a:pt x="21" y="4"/>
                    <a:pt x="16" y="2"/>
                    <a:pt x="3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26" name="Freeform 36"/>
            <p:cNvSpPr>
              <a:spLocks/>
            </p:cNvSpPr>
            <p:nvPr/>
          </p:nvSpPr>
          <p:spPr bwMode="invGray">
            <a:xfrm>
              <a:off x="1628" y="2913"/>
              <a:ext cx="15" cy="1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3" y="16"/>
                </a:cxn>
                <a:cxn ang="0">
                  <a:pos x="3" y="0"/>
                </a:cxn>
              </a:cxnLst>
              <a:rect l="0" t="0" r="r" b="b"/>
              <a:pathLst>
                <a:path w="21" h="16">
                  <a:moveTo>
                    <a:pt x="3" y="0"/>
                  </a:moveTo>
                  <a:cubicBezTo>
                    <a:pt x="0" y="9"/>
                    <a:pt x="6" y="11"/>
                    <a:pt x="13" y="16"/>
                  </a:cubicBezTo>
                  <a:cubicBezTo>
                    <a:pt x="21" y="4"/>
                    <a:pt x="16" y="2"/>
                    <a:pt x="3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27" name="Freeform 37"/>
            <p:cNvSpPr>
              <a:spLocks/>
            </p:cNvSpPr>
            <p:nvPr/>
          </p:nvSpPr>
          <p:spPr bwMode="invGray">
            <a:xfrm>
              <a:off x="1752" y="2429"/>
              <a:ext cx="38" cy="1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" y="18"/>
                </a:cxn>
                <a:cxn ang="0">
                  <a:pos x="27" y="24"/>
                </a:cxn>
                <a:cxn ang="0">
                  <a:pos x="33" y="4"/>
                </a:cxn>
                <a:cxn ang="0">
                  <a:pos x="13" y="0"/>
                </a:cxn>
              </a:cxnLst>
              <a:rect l="0" t="0" r="r" b="b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28" name="Freeform 38"/>
            <p:cNvSpPr>
              <a:spLocks/>
            </p:cNvSpPr>
            <p:nvPr/>
          </p:nvSpPr>
          <p:spPr bwMode="invGray">
            <a:xfrm>
              <a:off x="1652" y="2224"/>
              <a:ext cx="38" cy="1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" y="18"/>
                </a:cxn>
                <a:cxn ang="0">
                  <a:pos x="27" y="24"/>
                </a:cxn>
                <a:cxn ang="0">
                  <a:pos x="33" y="4"/>
                </a:cxn>
                <a:cxn ang="0">
                  <a:pos x="13" y="0"/>
                </a:cxn>
              </a:cxnLst>
              <a:rect l="0" t="0" r="r" b="b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invGray">
            <a:xfrm>
              <a:off x="1717" y="2045"/>
              <a:ext cx="39" cy="1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" y="18"/>
                </a:cxn>
                <a:cxn ang="0">
                  <a:pos x="27" y="24"/>
                </a:cxn>
                <a:cxn ang="0">
                  <a:pos x="33" y="4"/>
                </a:cxn>
                <a:cxn ang="0">
                  <a:pos x="13" y="0"/>
                </a:cxn>
              </a:cxnLst>
              <a:rect l="0" t="0" r="r" b="b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30" name="Freeform 40"/>
            <p:cNvSpPr>
              <a:spLocks/>
            </p:cNvSpPr>
            <p:nvPr/>
          </p:nvSpPr>
          <p:spPr bwMode="invGray">
            <a:xfrm>
              <a:off x="1780" y="2153"/>
              <a:ext cx="38" cy="1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" y="18"/>
                </a:cxn>
                <a:cxn ang="0">
                  <a:pos x="27" y="24"/>
                </a:cxn>
                <a:cxn ang="0">
                  <a:pos x="33" y="4"/>
                </a:cxn>
                <a:cxn ang="0">
                  <a:pos x="13" y="0"/>
                </a:cxn>
              </a:cxnLst>
              <a:rect l="0" t="0" r="r" b="b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31" name="Freeform 41"/>
            <p:cNvSpPr>
              <a:spLocks/>
            </p:cNvSpPr>
            <p:nvPr/>
          </p:nvSpPr>
          <p:spPr bwMode="invGray">
            <a:xfrm>
              <a:off x="1796" y="1951"/>
              <a:ext cx="696" cy="346"/>
            </a:xfrm>
            <a:custGeom>
              <a:avLst/>
              <a:gdLst/>
              <a:ahLst/>
              <a:cxnLst>
                <a:cxn ang="0">
                  <a:pos x="28" y="56"/>
                </a:cxn>
                <a:cxn ang="0">
                  <a:pos x="6" y="92"/>
                </a:cxn>
                <a:cxn ang="0">
                  <a:pos x="36" y="100"/>
                </a:cxn>
                <a:cxn ang="0">
                  <a:pos x="16" y="116"/>
                </a:cxn>
                <a:cxn ang="0">
                  <a:pos x="104" y="136"/>
                </a:cxn>
                <a:cxn ang="0">
                  <a:pos x="142" y="130"/>
                </a:cxn>
                <a:cxn ang="0">
                  <a:pos x="250" y="78"/>
                </a:cxn>
                <a:cxn ang="0">
                  <a:pos x="300" y="66"/>
                </a:cxn>
                <a:cxn ang="0">
                  <a:pos x="324" y="80"/>
                </a:cxn>
                <a:cxn ang="0">
                  <a:pos x="272" y="88"/>
                </a:cxn>
                <a:cxn ang="0">
                  <a:pos x="242" y="112"/>
                </a:cxn>
                <a:cxn ang="0">
                  <a:pos x="254" y="120"/>
                </a:cxn>
                <a:cxn ang="0">
                  <a:pos x="260" y="158"/>
                </a:cxn>
                <a:cxn ang="0">
                  <a:pos x="350" y="192"/>
                </a:cxn>
                <a:cxn ang="0">
                  <a:pos x="336" y="210"/>
                </a:cxn>
                <a:cxn ang="0">
                  <a:pos x="368" y="246"/>
                </a:cxn>
                <a:cxn ang="0">
                  <a:pos x="348" y="266"/>
                </a:cxn>
                <a:cxn ang="0">
                  <a:pos x="324" y="294"/>
                </a:cxn>
                <a:cxn ang="0">
                  <a:pos x="294" y="324"/>
                </a:cxn>
                <a:cxn ang="0">
                  <a:pos x="292" y="420"/>
                </a:cxn>
                <a:cxn ang="0">
                  <a:pos x="332" y="446"/>
                </a:cxn>
                <a:cxn ang="0">
                  <a:pos x="388" y="448"/>
                </a:cxn>
                <a:cxn ang="0">
                  <a:pos x="412" y="422"/>
                </a:cxn>
                <a:cxn ang="0">
                  <a:pos x="506" y="356"/>
                </a:cxn>
                <a:cxn ang="0">
                  <a:pos x="572" y="334"/>
                </a:cxn>
                <a:cxn ang="0">
                  <a:pos x="646" y="308"/>
                </a:cxn>
                <a:cxn ang="0">
                  <a:pos x="720" y="290"/>
                </a:cxn>
                <a:cxn ang="0">
                  <a:pos x="762" y="260"/>
                </a:cxn>
                <a:cxn ang="0">
                  <a:pos x="800" y="200"/>
                </a:cxn>
                <a:cxn ang="0">
                  <a:pos x="802" y="154"/>
                </a:cxn>
                <a:cxn ang="0">
                  <a:pos x="802" y="124"/>
                </a:cxn>
                <a:cxn ang="0">
                  <a:pos x="832" y="90"/>
                </a:cxn>
                <a:cxn ang="0">
                  <a:pos x="876" y="94"/>
                </a:cxn>
                <a:cxn ang="0">
                  <a:pos x="922" y="52"/>
                </a:cxn>
                <a:cxn ang="0">
                  <a:pos x="888" y="56"/>
                </a:cxn>
                <a:cxn ang="0">
                  <a:pos x="848" y="46"/>
                </a:cxn>
                <a:cxn ang="0">
                  <a:pos x="794" y="22"/>
                </a:cxn>
                <a:cxn ang="0">
                  <a:pos x="642" y="26"/>
                </a:cxn>
                <a:cxn ang="0">
                  <a:pos x="584" y="38"/>
                </a:cxn>
                <a:cxn ang="0">
                  <a:pos x="556" y="38"/>
                </a:cxn>
                <a:cxn ang="0">
                  <a:pos x="516" y="54"/>
                </a:cxn>
                <a:cxn ang="0">
                  <a:pos x="478" y="30"/>
                </a:cxn>
                <a:cxn ang="0">
                  <a:pos x="432" y="40"/>
                </a:cxn>
                <a:cxn ang="0">
                  <a:pos x="366" y="52"/>
                </a:cxn>
                <a:cxn ang="0">
                  <a:pos x="410" y="38"/>
                </a:cxn>
                <a:cxn ang="0">
                  <a:pos x="352" y="8"/>
                </a:cxn>
                <a:cxn ang="0">
                  <a:pos x="334" y="2"/>
                </a:cxn>
                <a:cxn ang="0">
                  <a:pos x="314" y="8"/>
                </a:cxn>
                <a:cxn ang="0">
                  <a:pos x="240" y="16"/>
                </a:cxn>
                <a:cxn ang="0">
                  <a:pos x="160" y="28"/>
                </a:cxn>
                <a:cxn ang="0">
                  <a:pos x="108" y="26"/>
                </a:cxn>
                <a:cxn ang="0">
                  <a:pos x="114" y="68"/>
                </a:cxn>
                <a:cxn ang="0">
                  <a:pos x="104" y="52"/>
                </a:cxn>
                <a:cxn ang="0">
                  <a:pos x="60" y="42"/>
                </a:cxn>
              </a:cxnLst>
              <a:rect l="0" t="0" r="r" b="b"/>
              <a:pathLst>
                <a:path w="929" h="462">
                  <a:moveTo>
                    <a:pt x="60" y="42"/>
                  </a:moveTo>
                  <a:cubicBezTo>
                    <a:pt x="40" y="45"/>
                    <a:pt x="42" y="46"/>
                    <a:pt x="28" y="56"/>
                  </a:cubicBezTo>
                  <a:cubicBezTo>
                    <a:pt x="26" y="74"/>
                    <a:pt x="27" y="75"/>
                    <a:pt x="10" y="78"/>
                  </a:cubicBezTo>
                  <a:cubicBezTo>
                    <a:pt x="4" y="82"/>
                    <a:pt x="0" y="82"/>
                    <a:pt x="6" y="92"/>
                  </a:cubicBezTo>
                  <a:cubicBezTo>
                    <a:pt x="10" y="98"/>
                    <a:pt x="21" y="96"/>
                    <a:pt x="28" y="98"/>
                  </a:cubicBezTo>
                  <a:cubicBezTo>
                    <a:pt x="31" y="99"/>
                    <a:pt x="36" y="100"/>
                    <a:pt x="36" y="100"/>
                  </a:cubicBezTo>
                  <a:cubicBezTo>
                    <a:pt x="47" y="99"/>
                    <a:pt x="69" y="97"/>
                    <a:pt x="50" y="110"/>
                  </a:cubicBezTo>
                  <a:cubicBezTo>
                    <a:pt x="37" y="108"/>
                    <a:pt x="24" y="104"/>
                    <a:pt x="16" y="116"/>
                  </a:cubicBezTo>
                  <a:cubicBezTo>
                    <a:pt x="24" y="141"/>
                    <a:pt x="68" y="125"/>
                    <a:pt x="94" y="126"/>
                  </a:cubicBezTo>
                  <a:cubicBezTo>
                    <a:pt x="98" y="129"/>
                    <a:pt x="100" y="134"/>
                    <a:pt x="104" y="136"/>
                  </a:cubicBezTo>
                  <a:cubicBezTo>
                    <a:pt x="108" y="138"/>
                    <a:pt x="116" y="140"/>
                    <a:pt x="116" y="140"/>
                  </a:cubicBezTo>
                  <a:cubicBezTo>
                    <a:pt x="129" y="138"/>
                    <a:pt x="133" y="139"/>
                    <a:pt x="142" y="130"/>
                  </a:cubicBezTo>
                  <a:cubicBezTo>
                    <a:pt x="151" y="104"/>
                    <a:pt x="179" y="110"/>
                    <a:pt x="202" y="102"/>
                  </a:cubicBezTo>
                  <a:cubicBezTo>
                    <a:pt x="219" y="96"/>
                    <a:pt x="233" y="84"/>
                    <a:pt x="250" y="78"/>
                  </a:cubicBezTo>
                  <a:cubicBezTo>
                    <a:pt x="260" y="75"/>
                    <a:pt x="269" y="74"/>
                    <a:pt x="280" y="72"/>
                  </a:cubicBezTo>
                  <a:cubicBezTo>
                    <a:pt x="287" y="71"/>
                    <a:pt x="300" y="66"/>
                    <a:pt x="300" y="66"/>
                  </a:cubicBezTo>
                  <a:cubicBezTo>
                    <a:pt x="311" y="49"/>
                    <a:pt x="336" y="54"/>
                    <a:pt x="354" y="60"/>
                  </a:cubicBezTo>
                  <a:cubicBezTo>
                    <a:pt x="367" y="79"/>
                    <a:pt x="335" y="79"/>
                    <a:pt x="324" y="80"/>
                  </a:cubicBezTo>
                  <a:cubicBezTo>
                    <a:pt x="312" y="83"/>
                    <a:pt x="306" y="93"/>
                    <a:pt x="292" y="96"/>
                  </a:cubicBezTo>
                  <a:cubicBezTo>
                    <a:pt x="284" y="94"/>
                    <a:pt x="279" y="90"/>
                    <a:pt x="272" y="88"/>
                  </a:cubicBezTo>
                  <a:cubicBezTo>
                    <a:pt x="253" y="91"/>
                    <a:pt x="232" y="96"/>
                    <a:pt x="214" y="102"/>
                  </a:cubicBezTo>
                  <a:cubicBezTo>
                    <a:pt x="223" y="108"/>
                    <a:pt x="231" y="109"/>
                    <a:pt x="242" y="112"/>
                  </a:cubicBezTo>
                  <a:cubicBezTo>
                    <a:pt x="245" y="113"/>
                    <a:pt x="250" y="114"/>
                    <a:pt x="250" y="114"/>
                  </a:cubicBezTo>
                  <a:cubicBezTo>
                    <a:pt x="251" y="116"/>
                    <a:pt x="255" y="118"/>
                    <a:pt x="254" y="120"/>
                  </a:cubicBezTo>
                  <a:cubicBezTo>
                    <a:pt x="252" y="124"/>
                    <a:pt x="242" y="128"/>
                    <a:pt x="242" y="128"/>
                  </a:cubicBezTo>
                  <a:cubicBezTo>
                    <a:pt x="233" y="141"/>
                    <a:pt x="247" y="154"/>
                    <a:pt x="260" y="158"/>
                  </a:cubicBezTo>
                  <a:cubicBezTo>
                    <a:pt x="282" y="155"/>
                    <a:pt x="295" y="151"/>
                    <a:pt x="318" y="150"/>
                  </a:cubicBezTo>
                  <a:cubicBezTo>
                    <a:pt x="334" y="155"/>
                    <a:pt x="345" y="176"/>
                    <a:pt x="350" y="192"/>
                  </a:cubicBezTo>
                  <a:cubicBezTo>
                    <a:pt x="349" y="195"/>
                    <a:pt x="350" y="199"/>
                    <a:pt x="348" y="202"/>
                  </a:cubicBezTo>
                  <a:cubicBezTo>
                    <a:pt x="345" y="206"/>
                    <a:pt x="336" y="210"/>
                    <a:pt x="336" y="210"/>
                  </a:cubicBezTo>
                  <a:cubicBezTo>
                    <a:pt x="327" y="224"/>
                    <a:pt x="332" y="235"/>
                    <a:pt x="348" y="240"/>
                  </a:cubicBezTo>
                  <a:cubicBezTo>
                    <a:pt x="358" y="237"/>
                    <a:pt x="362" y="237"/>
                    <a:pt x="368" y="246"/>
                  </a:cubicBezTo>
                  <a:cubicBezTo>
                    <a:pt x="360" y="252"/>
                    <a:pt x="346" y="246"/>
                    <a:pt x="338" y="252"/>
                  </a:cubicBezTo>
                  <a:cubicBezTo>
                    <a:pt x="326" y="260"/>
                    <a:pt x="346" y="265"/>
                    <a:pt x="348" y="266"/>
                  </a:cubicBezTo>
                  <a:cubicBezTo>
                    <a:pt x="352" y="278"/>
                    <a:pt x="347" y="279"/>
                    <a:pt x="336" y="286"/>
                  </a:cubicBezTo>
                  <a:cubicBezTo>
                    <a:pt x="332" y="289"/>
                    <a:pt x="324" y="294"/>
                    <a:pt x="324" y="294"/>
                  </a:cubicBezTo>
                  <a:cubicBezTo>
                    <a:pt x="315" y="308"/>
                    <a:pt x="320" y="303"/>
                    <a:pt x="310" y="310"/>
                  </a:cubicBezTo>
                  <a:cubicBezTo>
                    <a:pt x="306" y="316"/>
                    <a:pt x="294" y="324"/>
                    <a:pt x="294" y="324"/>
                  </a:cubicBezTo>
                  <a:cubicBezTo>
                    <a:pt x="285" y="338"/>
                    <a:pt x="288" y="331"/>
                    <a:pt x="284" y="342"/>
                  </a:cubicBezTo>
                  <a:cubicBezTo>
                    <a:pt x="285" y="374"/>
                    <a:pt x="283" y="393"/>
                    <a:pt x="292" y="420"/>
                  </a:cubicBezTo>
                  <a:cubicBezTo>
                    <a:pt x="295" y="429"/>
                    <a:pt x="307" y="435"/>
                    <a:pt x="314" y="440"/>
                  </a:cubicBezTo>
                  <a:cubicBezTo>
                    <a:pt x="319" y="444"/>
                    <a:pt x="332" y="446"/>
                    <a:pt x="332" y="446"/>
                  </a:cubicBezTo>
                  <a:cubicBezTo>
                    <a:pt x="340" y="457"/>
                    <a:pt x="345" y="459"/>
                    <a:pt x="358" y="462"/>
                  </a:cubicBezTo>
                  <a:cubicBezTo>
                    <a:pt x="376" y="459"/>
                    <a:pt x="375" y="457"/>
                    <a:pt x="388" y="448"/>
                  </a:cubicBezTo>
                  <a:cubicBezTo>
                    <a:pt x="390" y="441"/>
                    <a:pt x="394" y="435"/>
                    <a:pt x="400" y="430"/>
                  </a:cubicBezTo>
                  <a:cubicBezTo>
                    <a:pt x="404" y="427"/>
                    <a:pt x="412" y="422"/>
                    <a:pt x="412" y="422"/>
                  </a:cubicBezTo>
                  <a:cubicBezTo>
                    <a:pt x="417" y="415"/>
                    <a:pt x="451" y="367"/>
                    <a:pt x="458" y="364"/>
                  </a:cubicBezTo>
                  <a:cubicBezTo>
                    <a:pt x="475" y="356"/>
                    <a:pt x="486" y="357"/>
                    <a:pt x="506" y="356"/>
                  </a:cubicBezTo>
                  <a:cubicBezTo>
                    <a:pt x="525" y="350"/>
                    <a:pt x="533" y="342"/>
                    <a:pt x="554" y="340"/>
                  </a:cubicBezTo>
                  <a:cubicBezTo>
                    <a:pt x="560" y="338"/>
                    <a:pt x="566" y="336"/>
                    <a:pt x="572" y="334"/>
                  </a:cubicBezTo>
                  <a:cubicBezTo>
                    <a:pt x="576" y="333"/>
                    <a:pt x="584" y="330"/>
                    <a:pt x="584" y="330"/>
                  </a:cubicBezTo>
                  <a:cubicBezTo>
                    <a:pt x="603" y="311"/>
                    <a:pt x="618" y="310"/>
                    <a:pt x="646" y="308"/>
                  </a:cubicBezTo>
                  <a:cubicBezTo>
                    <a:pt x="665" y="304"/>
                    <a:pt x="684" y="303"/>
                    <a:pt x="704" y="302"/>
                  </a:cubicBezTo>
                  <a:cubicBezTo>
                    <a:pt x="712" y="299"/>
                    <a:pt x="712" y="293"/>
                    <a:pt x="720" y="290"/>
                  </a:cubicBezTo>
                  <a:cubicBezTo>
                    <a:pt x="732" y="285"/>
                    <a:pt x="743" y="285"/>
                    <a:pt x="754" y="278"/>
                  </a:cubicBezTo>
                  <a:cubicBezTo>
                    <a:pt x="756" y="271"/>
                    <a:pt x="760" y="267"/>
                    <a:pt x="762" y="260"/>
                  </a:cubicBezTo>
                  <a:cubicBezTo>
                    <a:pt x="763" y="247"/>
                    <a:pt x="762" y="233"/>
                    <a:pt x="764" y="220"/>
                  </a:cubicBezTo>
                  <a:cubicBezTo>
                    <a:pt x="764" y="219"/>
                    <a:pt x="794" y="204"/>
                    <a:pt x="800" y="200"/>
                  </a:cubicBezTo>
                  <a:cubicBezTo>
                    <a:pt x="807" y="189"/>
                    <a:pt x="808" y="186"/>
                    <a:pt x="820" y="182"/>
                  </a:cubicBezTo>
                  <a:cubicBezTo>
                    <a:pt x="825" y="166"/>
                    <a:pt x="814" y="162"/>
                    <a:pt x="802" y="154"/>
                  </a:cubicBezTo>
                  <a:cubicBezTo>
                    <a:pt x="797" y="151"/>
                    <a:pt x="790" y="142"/>
                    <a:pt x="790" y="142"/>
                  </a:cubicBezTo>
                  <a:cubicBezTo>
                    <a:pt x="786" y="131"/>
                    <a:pt x="792" y="127"/>
                    <a:pt x="802" y="124"/>
                  </a:cubicBezTo>
                  <a:cubicBezTo>
                    <a:pt x="810" y="116"/>
                    <a:pt x="813" y="98"/>
                    <a:pt x="820" y="94"/>
                  </a:cubicBezTo>
                  <a:cubicBezTo>
                    <a:pt x="824" y="92"/>
                    <a:pt x="832" y="90"/>
                    <a:pt x="832" y="90"/>
                  </a:cubicBezTo>
                  <a:cubicBezTo>
                    <a:pt x="844" y="92"/>
                    <a:pt x="848" y="92"/>
                    <a:pt x="856" y="100"/>
                  </a:cubicBezTo>
                  <a:cubicBezTo>
                    <a:pt x="863" y="98"/>
                    <a:pt x="876" y="94"/>
                    <a:pt x="876" y="94"/>
                  </a:cubicBezTo>
                  <a:cubicBezTo>
                    <a:pt x="889" y="81"/>
                    <a:pt x="906" y="77"/>
                    <a:pt x="924" y="74"/>
                  </a:cubicBezTo>
                  <a:cubicBezTo>
                    <a:pt x="929" y="67"/>
                    <a:pt x="929" y="58"/>
                    <a:pt x="922" y="52"/>
                  </a:cubicBezTo>
                  <a:cubicBezTo>
                    <a:pt x="918" y="49"/>
                    <a:pt x="910" y="44"/>
                    <a:pt x="910" y="44"/>
                  </a:cubicBezTo>
                  <a:cubicBezTo>
                    <a:pt x="894" y="47"/>
                    <a:pt x="899" y="49"/>
                    <a:pt x="888" y="56"/>
                  </a:cubicBezTo>
                  <a:cubicBezTo>
                    <a:pt x="884" y="58"/>
                    <a:pt x="876" y="60"/>
                    <a:pt x="876" y="60"/>
                  </a:cubicBezTo>
                  <a:cubicBezTo>
                    <a:pt x="853" y="59"/>
                    <a:pt x="810" y="59"/>
                    <a:pt x="848" y="46"/>
                  </a:cubicBezTo>
                  <a:cubicBezTo>
                    <a:pt x="844" y="33"/>
                    <a:pt x="831" y="37"/>
                    <a:pt x="818" y="36"/>
                  </a:cubicBezTo>
                  <a:cubicBezTo>
                    <a:pt x="809" y="33"/>
                    <a:pt x="802" y="27"/>
                    <a:pt x="794" y="22"/>
                  </a:cubicBezTo>
                  <a:cubicBezTo>
                    <a:pt x="790" y="20"/>
                    <a:pt x="782" y="18"/>
                    <a:pt x="782" y="18"/>
                  </a:cubicBezTo>
                  <a:cubicBezTo>
                    <a:pt x="727" y="19"/>
                    <a:pt x="688" y="11"/>
                    <a:pt x="642" y="26"/>
                  </a:cubicBezTo>
                  <a:cubicBezTo>
                    <a:pt x="635" y="16"/>
                    <a:pt x="632" y="18"/>
                    <a:pt x="620" y="20"/>
                  </a:cubicBezTo>
                  <a:cubicBezTo>
                    <a:pt x="611" y="34"/>
                    <a:pt x="600" y="36"/>
                    <a:pt x="584" y="38"/>
                  </a:cubicBezTo>
                  <a:cubicBezTo>
                    <a:pt x="575" y="44"/>
                    <a:pt x="581" y="46"/>
                    <a:pt x="578" y="56"/>
                  </a:cubicBezTo>
                  <a:cubicBezTo>
                    <a:pt x="572" y="47"/>
                    <a:pt x="566" y="41"/>
                    <a:pt x="556" y="38"/>
                  </a:cubicBezTo>
                  <a:cubicBezTo>
                    <a:pt x="553" y="38"/>
                    <a:pt x="539" y="39"/>
                    <a:pt x="534" y="42"/>
                  </a:cubicBezTo>
                  <a:cubicBezTo>
                    <a:pt x="528" y="46"/>
                    <a:pt x="516" y="54"/>
                    <a:pt x="516" y="54"/>
                  </a:cubicBezTo>
                  <a:cubicBezTo>
                    <a:pt x="507" y="52"/>
                    <a:pt x="503" y="51"/>
                    <a:pt x="500" y="42"/>
                  </a:cubicBezTo>
                  <a:cubicBezTo>
                    <a:pt x="505" y="28"/>
                    <a:pt x="488" y="31"/>
                    <a:pt x="478" y="30"/>
                  </a:cubicBezTo>
                  <a:cubicBezTo>
                    <a:pt x="469" y="33"/>
                    <a:pt x="473" y="37"/>
                    <a:pt x="464" y="40"/>
                  </a:cubicBezTo>
                  <a:cubicBezTo>
                    <a:pt x="447" y="34"/>
                    <a:pt x="451" y="27"/>
                    <a:pt x="432" y="40"/>
                  </a:cubicBezTo>
                  <a:cubicBezTo>
                    <a:pt x="427" y="54"/>
                    <a:pt x="427" y="52"/>
                    <a:pt x="410" y="50"/>
                  </a:cubicBezTo>
                  <a:cubicBezTo>
                    <a:pt x="391" y="52"/>
                    <a:pt x="385" y="54"/>
                    <a:pt x="366" y="52"/>
                  </a:cubicBezTo>
                  <a:cubicBezTo>
                    <a:pt x="357" y="49"/>
                    <a:pt x="356" y="46"/>
                    <a:pt x="364" y="40"/>
                  </a:cubicBezTo>
                  <a:cubicBezTo>
                    <a:pt x="380" y="42"/>
                    <a:pt x="395" y="43"/>
                    <a:pt x="410" y="38"/>
                  </a:cubicBezTo>
                  <a:cubicBezTo>
                    <a:pt x="426" y="15"/>
                    <a:pt x="386" y="21"/>
                    <a:pt x="370" y="20"/>
                  </a:cubicBezTo>
                  <a:cubicBezTo>
                    <a:pt x="364" y="16"/>
                    <a:pt x="358" y="12"/>
                    <a:pt x="352" y="8"/>
                  </a:cubicBezTo>
                  <a:cubicBezTo>
                    <a:pt x="348" y="5"/>
                    <a:pt x="340" y="0"/>
                    <a:pt x="340" y="0"/>
                  </a:cubicBezTo>
                  <a:cubicBezTo>
                    <a:pt x="338" y="1"/>
                    <a:pt x="336" y="1"/>
                    <a:pt x="334" y="2"/>
                  </a:cubicBezTo>
                  <a:cubicBezTo>
                    <a:pt x="331" y="3"/>
                    <a:pt x="329" y="3"/>
                    <a:pt x="326" y="4"/>
                  </a:cubicBezTo>
                  <a:cubicBezTo>
                    <a:pt x="322" y="5"/>
                    <a:pt x="314" y="8"/>
                    <a:pt x="314" y="8"/>
                  </a:cubicBezTo>
                  <a:cubicBezTo>
                    <a:pt x="305" y="22"/>
                    <a:pt x="288" y="6"/>
                    <a:pt x="276" y="2"/>
                  </a:cubicBezTo>
                  <a:cubicBezTo>
                    <a:pt x="270" y="3"/>
                    <a:pt x="241" y="16"/>
                    <a:pt x="240" y="16"/>
                  </a:cubicBezTo>
                  <a:cubicBezTo>
                    <a:pt x="226" y="17"/>
                    <a:pt x="212" y="17"/>
                    <a:pt x="198" y="18"/>
                  </a:cubicBezTo>
                  <a:cubicBezTo>
                    <a:pt x="183" y="19"/>
                    <a:pt x="172" y="20"/>
                    <a:pt x="160" y="28"/>
                  </a:cubicBezTo>
                  <a:cubicBezTo>
                    <a:pt x="146" y="26"/>
                    <a:pt x="141" y="27"/>
                    <a:pt x="130" y="20"/>
                  </a:cubicBezTo>
                  <a:cubicBezTo>
                    <a:pt x="123" y="22"/>
                    <a:pt x="115" y="24"/>
                    <a:pt x="108" y="26"/>
                  </a:cubicBezTo>
                  <a:cubicBezTo>
                    <a:pt x="102" y="35"/>
                    <a:pt x="113" y="41"/>
                    <a:pt x="122" y="44"/>
                  </a:cubicBezTo>
                  <a:cubicBezTo>
                    <a:pt x="125" y="52"/>
                    <a:pt x="114" y="68"/>
                    <a:pt x="114" y="68"/>
                  </a:cubicBezTo>
                  <a:cubicBezTo>
                    <a:pt x="112" y="79"/>
                    <a:pt x="111" y="82"/>
                    <a:pt x="100" y="78"/>
                  </a:cubicBezTo>
                  <a:cubicBezTo>
                    <a:pt x="93" y="67"/>
                    <a:pt x="100" y="63"/>
                    <a:pt x="104" y="52"/>
                  </a:cubicBezTo>
                  <a:cubicBezTo>
                    <a:pt x="96" y="44"/>
                    <a:pt x="91" y="36"/>
                    <a:pt x="80" y="32"/>
                  </a:cubicBezTo>
                  <a:cubicBezTo>
                    <a:pt x="73" y="34"/>
                    <a:pt x="67" y="39"/>
                    <a:pt x="60" y="42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32" name="Freeform 42"/>
            <p:cNvSpPr>
              <a:spLocks/>
            </p:cNvSpPr>
            <p:nvPr/>
          </p:nvSpPr>
          <p:spPr bwMode="invGray">
            <a:xfrm>
              <a:off x="2009" y="2135"/>
              <a:ext cx="39" cy="24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8" y="20"/>
                </a:cxn>
                <a:cxn ang="0">
                  <a:pos x="24" y="32"/>
                </a:cxn>
                <a:cxn ang="0">
                  <a:pos x="42" y="30"/>
                </a:cxn>
                <a:cxn ang="0">
                  <a:pos x="34" y="0"/>
                </a:cxn>
              </a:cxnLst>
              <a:rect l="0" t="0" r="r" b="b"/>
              <a:pathLst>
                <a:path w="52" h="32">
                  <a:moveTo>
                    <a:pt x="34" y="0"/>
                  </a:moveTo>
                  <a:cubicBezTo>
                    <a:pt x="30" y="12"/>
                    <a:pt x="19" y="16"/>
                    <a:pt x="8" y="20"/>
                  </a:cubicBezTo>
                  <a:cubicBezTo>
                    <a:pt x="0" y="32"/>
                    <a:pt x="14" y="31"/>
                    <a:pt x="24" y="32"/>
                  </a:cubicBezTo>
                  <a:cubicBezTo>
                    <a:pt x="30" y="31"/>
                    <a:pt x="36" y="32"/>
                    <a:pt x="42" y="30"/>
                  </a:cubicBezTo>
                  <a:cubicBezTo>
                    <a:pt x="52" y="26"/>
                    <a:pt x="34" y="3"/>
                    <a:pt x="34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33" name="Freeform 43"/>
            <p:cNvSpPr>
              <a:spLocks/>
            </p:cNvSpPr>
            <p:nvPr/>
          </p:nvSpPr>
          <p:spPr bwMode="invGray">
            <a:xfrm>
              <a:off x="2292" y="2201"/>
              <a:ext cx="128" cy="54"/>
            </a:xfrm>
            <a:custGeom>
              <a:avLst/>
              <a:gdLst/>
              <a:ahLst/>
              <a:cxnLst>
                <a:cxn ang="0">
                  <a:pos x="102" y="8"/>
                </a:cxn>
                <a:cxn ang="0">
                  <a:pos x="66" y="4"/>
                </a:cxn>
                <a:cxn ang="0">
                  <a:pos x="54" y="0"/>
                </a:cxn>
                <a:cxn ang="0">
                  <a:pos x="0" y="28"/>
                </a:cxn>
                <a:cxn ang="0">
                  <a:pos x="28" y="40"/>
                </a:cxn>
                <a:cxn ang="0">
                  <a:pos x="42" y="60"/>
                </a:cxn>
                <a:cxn ang="0">
                  <a:pos x="66" y="68"/>
                </a:cxn>
                <a:cxn ang="0">
                  <a:pos x="78" y="72"/>
                </a:cxn>
                <a:cxn ang="0">
                  <a:pos x="130" y="60"/>
                </a:cxn>
                <a:cxn ang="0">
                  <a:pos x="172" y="44"/>
                </a:cxn>
                <a:cxn ang="0">
                  <a:pos x="148" y="18"/>
                </a:cxn>
                <a:cxn ang="0">
                  <a:pos x="136" y="4"/>
                </a:cxn>
                <a:cxn ang="0">
                  <a:pos x="102" y="8"/>
                </a:cxn>
              </a:cxnLst>
              <a:rect l="0" t="0" r="r" b="b"/>
              <a:pathLst>
                <a:path w="172" h="72">
                  <a:moveTo>
                    <a:pt x="102" y="8"/>
                  </a:moveTo>
                  <a:cubicBezTo>
                    <a:pt x="89" y="12"/>
                    <a:pt x="78" y="8"/>
                    <a:pt x="66" y="4"/>
                  </a:cubicBezTo>
                  <a:cubicBezTo>
                    <a:pt x="62" y="3"/>
                    <a:pt x="54" y="0"/>
                    <a:pt x="54" y="0"/>
                  </a:cubicBezTo>
                  <a:cubicBezTo>
                    <a:pt x="38" y="5"/>
                    <a:pt x="12" y="16"/>
                    <a:pt x="0" y="28"/>
                  </a:cubicBezTo>
                  <a:cubicBezTo>
                    <a:pt x="4" y="39"/>
                    <a:pt x="18" y="39"/>
                    <a:pt x="28" y="40"/>
                  </a:cubicBezTo>
                  <a:cubicBezTo>
                    <a:pt x="39" y="44"/>
                    <a:pt x="41" y="60"/>
                    <a:pt x="42" y="60"/>
                  </a:cubicBezTo>
                  <a:cubicBezTo>
                    <a:pt x="50" y="63"/>
                    <a:pt x="58" y="65"/>
                    <a:pt x="66" y="68"/>
                  </a:cubicBezTo>
                  <a:cubicBezTo>
                    <a:pt x="70" y="69"/>
                    <a:pt x="78" y="72"/>
                    <a:pt x="78" y="72"/>
                  </a:cubicBezTo>
                  <a:cubicBezTo>
                    <a:pt x="92" y="71"/>
                    <a:pt x="117" y="69"/>
                    <a:pt x="130" y="60"/>
                  </a:cubicBezTo>
                  <a:cubicBezTo>
                    <a:pt x="148" y="48"/>
                    <a:pt x="150" y="46"/>
                    <a:pt x="172" y="44"/>
                  </a:cubicBezTo>
                  <a:cubicBezTo>
                    <a:pt x="169" y="29"/>
                    <a:pt x="162" y="23"/>
                    <a:pt x="148" y="18"/>
                  </a:cubicBezTo>
                  <a:cubicBezTo>
                    <a:pt x="145" y="10"/>
                    <a:pt x="144" y="7"/>
                    <a:pt x="136" y="4"/>
                  </a:cubicBezTo>
                  <a:cubicBezTo>
                    <a:pt x="134" y="4"/>
                    <a:pt x="105" y="11"/>
                    <a:pt x="102" y="8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34" name="Freeform 44"/>
            <p:cNvSpPr>
              <a:spLocks/>
            </p:cNvSpPr>
            <p:nvPr/>
          </p:nvSpPr>
          <p:spPr bwMode="invGray">
            <a:xfrm>
              <a:off x="2393" y="2038"/>
              <a:ext cx="39" cy="24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8" y="20"/>
                </a:cxn>
                <a:cxn ang="0">
                  <a:pos x="24" y="32"/>
                </a:cxn>
                <a:cxn ang="0">
                  <a:pos x="42" y="30"/>
                </a:cxn>
                <a:cxn ang="0">
                  <a:pos x="34" y="0"/>
                </a:cxn>
              </a:cxnLst>
              <a:rect l="0" t="0" r="r" b="b"/>
              <a:pathLst>
                <a:path w="52" h="32">
                  <a:moveTo>
                    <a:pt x="34" y="0"/>
                  </a:moveTo>
                  <a:cubicBezTo>
                    <a:pt x="30" y="12"/>
                    <a:pt x="19" y="16"/>
                    <a:pt x="8" y="20"/>
                  </a:cubicBezTo>
                  <a:cubicBezTo>
                    <a:pt x="0" y="32"/>
                    <a:pt x="14" y="31"/>
                    <a:pt x="24" y="32"/>
                  </a:cubicBezTo>
                  <a:cubicBezTo>
                    <a:pt x="30" y="31"/>
                    <a:pt x="36" y="32"/>
                    <a:pt x="42" y="30"/>
                  </a:cubicBezTo>
                  <a:cubicBezTo>
                    <a:pt x="52" y="26"/>
                    <a:pt x="34" y="3"/>
                    <a:pt x="34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35" name="Freeform 45"/>
            <p:cNvSpPr>
              <a:spLocks/>
            </p:cNvSpPr>
            <p:nvPr/>
          </p:nvSpPr>
          <p:spPr bwMode="invGray">
            <a:xfrm>
              <a:off x="2662" y="2006"/>
              <a:ext cx="155" cy="63"/>
            </a:xfrm>
            <a:custGeom>
              <a:avLst/>
              <a:gdLst/>
              <a:ahLst/>
              <a:cxnLst>
                <a:cxn ang="0">
                  <a:pos x="191" y="7"/>
                </a:cxn>
                <a:cxn ang="0">
                  <a:pos x="103" y="9"/>
                </a:cxn>
                <a:cxn ang="0">
                  <a:pos x="109" y="25"/>
                </a:cxn>
                <a:cxn ang="0">
                  <a:pos x="107" y="33"/>
                </a:cxn>
                <a:cxn ang="0">
                  <a:pos x="89" y="27"/>
                </a:cxn>
                <a:cxn ang="0">
                  <a:pos x="77" y="19"/>
                </a:cxn>
                <a:cxn ang="0">
                  <a:pos x="23" y="27"/>
                </a:cxn>
                <a:cxn ang="0">
                  <a:pos x="31" y="49"/>
                </a:cxn>
                <a:cxn ang="0">
                  <a:pos x="55" y="53"/>
                </a:cxn>
                <a:cxn ang="0">
                  <a:pos x="75" y="73"/>
                </a:cxn>
                <a:cxn ang="0">
                  <a:pos x="89" y="85"/>
                </a:cxn>
                <a:cxn ang="0">
                  <a:pos x="109" y="67"/>
                </a:cxn>
                <a:cxn ang="0">
                  <a:pos x="121" y="59"/>
                </a:cxn>
                <a:cxn ang="0">
                  <a:pos x="127" y="47"/>
                </a:cxn>
                <a:cxn ang="0">
                  <a:pos x="167" y="35"/>
                </a:cxn>
                <a:cxn ang="0">
                  <a:pos x="187" y="31"/>
                </a:cxn>
                <a:cxn ang="0">
                  <a:pos x="199" y="27"/>
                </a:cxn>
                <a:cxn ang="0">
                  <a:pos x="191" y="7"/>
                </a:cxn>
              </a:cxnLst>
              <a:rect l="0" t="0" r="r" b="b"/>
              <a:pathLst>
                <a:path w="206" h="85">
                  <a:moveTo>
                    <a:pt x="191" y="7"/>
                  </a:moveTo>
                  <a:cubicBezTo>
                    <a:pt x="165" y="6"/>
                    <a:pt x="130" y="0"/>
                    <a:pt x="103" y="9"/>
                  </a:cubicBezTo>
                  <a:cubicBezTo>
                    <a:pt x="100" y="18"/>
                    <a:pt x="101" y="20"/>
                    <a:pt x="109" y="25"/>
                  </a:cubicBezTo>
                  <a:cubicBezTo>
                    <a:pt x="111" y="28"/>
                    <a:pt x="118" y="34"/>
                    <a:pt x="107" y="33"/>
                  </a:cubicBezTo>
                  <a:cubicBezTo>
                    <a:pt x="101" y="32"/>
                    <a:pt x="89" y="27"/>
                    <a:pt x="89" y="27"/>
                  </a:cubicBezTo>
                  <a:cubicBezTo>
                    <a:pt x="86" y="24"/>
                    <a:pt x="82" y="18"/>
                    <a:pt x="77" y="19"/>
                  </a:cubicBezTo>
                  <a:cubicBezTo>
                    <a:pt x="52" y="22"/>
                    <a:pt x="57" y="25"/>
                    <a:pt x="23" y="27"/>
                  </a:cubicBezTo>
                  <a:cubicBezTo>
                    <a:pt x="0" y="31"/>
                    <a:pt x="18" y="45"/>
                    <a:pt x="31" y="49"/>
                  </a:cubicBezTo>
                  <a:cubicBezTo>
                    <a:pt x="43" y="53"/>
                    <a:pt x="35" y="51"/>
                    <a:pt x="55" y="53"/>
                  </a:cubicBezTo>
                  <a:cubicBezTo>
                    <a:pt x="63" y="59"/>
                    <a:pt x="66" y="67"/>
                    <a:pt x="75" y="73"/>
                  </a:cubicBezTo>
                  <a:cubicBezTo>
                    <a:pt x="78" y="81"/>
                    <a:pt x="81" y="82"/>
                    <a:pt x="89" y="85"/>
                  </a:cubicBezTo>
                  <a:cubicBezTo>
                    <a:pt x="104" y="81"/>
                    <a:pt x="99" y="75"/>
                    <a:pt x="109" y="67"/>
                  </a:cubicBezTo>
                  <a:cubicBezTo>
                    <a:pt x="113" y="64"/>
                    <a:pt x="121" y="59"/>
                    <a:pt x="121" y="59"/>
                  </a:cubicBezTo>
                  <a:cubicBezTo>
                    <a:pt x="123" y="55"/>
                    <a:pt x="124" y="50"/>
                    <a:pt x="127" y="47"/>
                  </a:cubicBezTo>
                  <a:cubicBezTo>
                    <a:pt x="132" y="41"/>
                    <a:pt x="158" y="37"/>
                    <a:pt x="167" y="35"/>
                  </a:cubicBezTo>
                  <a:cubicBezTo>
                    <a:pt x="174" y="34"/>
                    <a:pt x="181" y="33"/>
                    <a:pt x="187" y="31"/>
                  </a:cubicBezTo>
                  <a:cubicBezTo>
                    <a:pt x="191" y="30"/>
                    <a:pt x="199" y="27"/>
                    <a:pt x="199" y="27"/>
                  </a:cubicBezTo>
                  <a:cubicBezTo>
                    <a:pt x="206" y="16"/>
                    <a:pt x="199" y="15"/>
                    <a:pt x="191" y="7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36" name="Freeform 46"/>
            <p:cNvSpPr>
              <a:spLocks/>
            </p:cNvSpPr>
            <p:nvPr/>
          </p:nvSpPr>
          <p:spPr bwMode="invGray">
            <a:xfrm>
              <a:off x="2759" y="2039"/>
              <a:ext cx="48" cy="21"/>
            </a:xfrm>
            <a:custGeom>
              <a:avLst/>
              <a:gdLst/>
              <a:ahLst/>
              <a:cxnLst>
                <a:cxn ang="0">
                  <a:pos x="36" y="6"/>
                </a:cxn>
                <a:cxn ang="0">
                  <a:pos x="8" y="4"/>
                </a:cxn>
                <a:cxn ang="0">
                  <a:pos x="24" y="28"/>
                </a:cxn>
                <a:cxn ang="0">
                  <a:pos x="54" y="14"/>
                </a:cxn>
                <a:cxn ang="0">
                  <a:pos x="36" y="6"/>
                </a:cxn>
              </a:cxnLst>
              <a:rect l="0" t="0" r="r" b="b"/>
              <a:pathLst>
                <a:path w="64" h="28">
                  <a:moveTo>
                    <a:pt x="36" y="6"/>
                  </a:moveTo>
                  <a:cubicBezTo>
                    <a:pt x="32" y="18"/>
                    <a:pt x="19" y="0"/>
                    <a:pt x="8" y="4"/>
                  </a:cubicBezTo>
                  <a:cubicBezTo>
                    <a:pt x="0" y="16"/>
                    <a:pt x="14" y="27"/>
                    <a:pt x="24" y="28"/>
                  </a:cubicBezTo>
                  <a:cubicBezTo>
                    <a:pt x="30" y="27"/>
                    <a:pt x="48" y="16"/>
                    <a:pt x="54" y="14"/>
                  </a:cubicBezTo>
                  <a:cubicBezTo>
                    <a:pt x="64" y="10"/>
                    <a:pt x="36" y="9"/>
                    <a:pt x="36" y="6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37" name="Freeform 47"/>
            <p:cNvSpPr>
              <a:spLocks/>
            </p:cNvSpPr>
            <p:nvPr/>
          </p:nvSpPr>
          <p:spPr bwMode="invGray">
            <a:xfrm>
              <a:off x="2467" y="2311"/>
              <a:ext cx="109" cy="132"/>
            </a:xfrm>
            <a:custGeom>
              <a:avLst/>
              <a:gdLst/>
              <a:ahLst/>
              <a:cxnLst>
                <a:cxn ang="0">
                  <a:pos x="24" y="19"/>
                </a:cxn>
                <a:cxn ang="0">
                  <a:pos x="0" y="25"/>
                </a:cxn>
                <a:cxn ang="0">
                  <a:pos x="14" y="43"/>
                </a:cxn>
                <a:cxn ang="0">
                  <a:pos x="34" y="87"/>
                </a:cxn>
                <a:cxn ang="0">
                  <a:pos x="52" y="91"/>
                </a:cxn>
                <a:cxn ang="0">
                  <a:pos x="50" y="107"/>
                </a:cxn>
                <a:cxn ang="0">
                  <a:pos x="28" y="113"/>
                </a:cxn>
                <a:cxn ang="0">
                  <a:pos x="16" y="131"/>
                </a:cxn>
                <a:cxn ang="0">
                  <a:pos x="18" y="137"/>
                </a:cxn>
                <a:cxn ang="0">
                  <a:pos x="30" y="141"/>
                </a:cxn>
                <a:cxn ang="0">
                  <a:pos x="18" y="169"/>
                </a:cxn>
                <a:cxn ang="0">
                  <a:pos x="20" y="175"/>
                </a:cxn>
                <a:cxn ang="0">
                  <a:pos x="34" y="171"/>
                </a:cxn>
                <a:cxn ang="0">
                  <a:pos x="58" y="169"/>
                </a:cxn>
                <a:cxn ang="0">
                  <a:pos x="92" y="171"/>
                </a:cxn>
                <a:cxn ang="0">
                  <a:pos x="110" y="169"/>
                </a:cxn>
                <a:cxn ang="0">
                  <a:pos x="122" y="165"/>
                </a:cxn>
                <a:cxn ang="0">
                  <a:pos x="128" y="141"/>
                </a:cxn>
                <a:cxn ang="0">
                  <a:pos x="146" y="133"/>
                </a:cxn>
                <a:cxn ang="0">
                  <a:pos x="110" y="109"/>
                </a:cxn>
                <a:cxn ang="0">
                  <a:pos x="88" y="83"/>
                </a:cxn>
                <a:cxn ang="0">
                  <a:pos x="82" y="69"/>
                </a:cxn>
                <a:cxn ang="0">
                  <a:pos x="64" y="61"/>
                </a:cxn>
                <a:cxn ang="0">
                  <a:pos x="86" y="45"/>
                </a:cxn>
                <a:cxn ang="0">
                  <a:pos x="64" y="31"/>
                </a:cxn>
                <a:cxn ang="0">
                  <a:pos x="70" y="13"/>
                </a:cxn>
                <a:cxn ang="0">
                  <a:pos x="46" y="1"/>
                </a:cxn>
                <a:cxn ang="0">
                  <a:pos x="30" y="9"/>
                </a:cxn>
                <a:cxn ang="0">
                  <a:pos x="24" y="19"/>
                </a:cxn>
              </a:cxnLst>
              <a:rect l="0" t="0" r="r" b="b"/>
              <a:pathLst>
                <a:path w="146" h="176">
                  <a:moveTo>
                    <a:pt x="24" y="19"/>
                  </a:moveTo>
                  <a:cubicBezTo>
                    <a:pt x="13" y="23"/>
                    <a:pt x="7" y="15"/>
                    <a:pt x="0" y="25"/>
                  </a:cubicBezTo>
                  <a:cubicBezTo>
                    <a:pt x="2" y="32"/>
                    <a:pt x="14" y="43"/>
                    <a:pt x="14" y="43"/>
                  </a:cubicBezTo>
                  <a:cubicBezTo>
                    <a:pt x="19" y="58"/>
                    <a:pt x="20" y="78"/>
                    <a:pt x="34" y="87"/>
                  </a:cubicBezTo>
                  <a:cubicBezTo>
                    <a:pt x="42" y="84"/>
                    <a:pt x="45" y="86"/>
                    <a:pt x="52" y="91"/>
                  </a:cubicBezTo>
                  <a:cubicBezTo>
                    <a:pt x="57" y="105"/>
                    <a:pt x="60" y="101"/>
                    <a:pt x="50" y="107"/>
                  </a:cubicBezTo>
                  <a:cubicBezTo>
                    <a:pt x="38" y="105"/>
                    <a:pt x="32" y="101"/>
                    <a:pt x="28" y="113"/>
                  </a:cubicBezTo>
                  <a:cubicBezTo>
                    <a:pt x="32" y="129"/>
                    <a:pt x="33" y="128"/>
                    <a:pt x="16" y="131"/>
                  </a:cubicBezTo>
                  <a:cubicBezTo>
                    <a:pt x="17" y="133"/>
                    <a:pt x="16" y="136"/>
                    <a:pt x="18" y="137"/>
                  </a:cubicBezTo>
                  <a:cubicBezTo>
                    <a:pt x="21" y="139"/>
                    <a:pt x="30" y="141"/>
                    <a:pt x="30" y="141"/>
                  </a:cubicBezTo>
                  <a:cubicBezTo>
                    <a:pt x="28" y="152"/>
                    <a:pt x="21" y="159"/>
                    <a:pt x="18" y="169"/>
                  </a:cubicBezTo>
                  <a:cubicBezTo>
                    <a:pt x="19" y="171"/>
                    <a:pt x="18" y="174"/>
                    <a:pt x="20" y="175"/>
                  </a:cubicBezTo>
                  <a:cubicBezTo>
                    <a:pt x="22" y="176"/>
                    <a:pt x="32" y="171"/>
                    <a:pt x="34" y="171"/>
                  </a:cubicBezTo>
                  <a:cubicBezTo>
                    <a:pt x="42" y="170"/>
                    <a:pt x="50" y="170"/>
                    <a:pt x="58" y="169"/>
                  </a:cubicBezTo>
                  <a:cubicBezTo>
                    <a:pt x="70" y="167"/>
                    <a:pt x="80" y="167"/>
                    <a:pt x="92" y="171"/>
                  </a:cubicBezTo>
                  <a:cubicBezTo>
                    <a:pt x="98" y="170"/>
                    <a:pt x="104" y="170"/>
                    <a:pt x="110" y="169"/>
                  </a:cubicBezTo>
                  <a:cubicBezTo>
                    <a:pt x="114" y="168"/>
                    <a:pt x="122" y="165"/>
                    <a:pt x="122" y="165"/>
                  </a:cubicBezTo>
                  <a:cubicBezTo>
                    <a:pt x="124" y="158"/>
                    <a:pt x="123" y="147"/>
                    <a:pt x="128" y="141"/>
                  </a:cubicBezTo>
                  <a:cubicBezTo>
                    <a:pt x="132" y="136"/>
                    <a:pt x="146" y="133"/>
                    <a:pt x="146" y="133"/>
                  </a:cubicBezTo>
                  <a:cubicBezTo>
                    <a:pt x="142" y="105"/>
                    <a:pt x="143" y="111"/>
                    <a:pt x="110" y="109"/>
                  </a:cubicBezTo>
                  <a:cubicBezTo>
                    <a:pt x="102" y="97"/>
                    <a:pt x="103" y="88"/>
                    <a:pt x="88" y="83"/>
                  </a:cubicBezTo>
                  <a:cubicBezTo>
                    <a:pt x="85" y="79"/>
                    <a:pt x="86" y="72"/>
                    <a:pt x="82" y="69"/>
                  </a:cubicBezTo>
                  <a:cubicBezTo>
                    <a:pt x="77" y="65"/>
                    <a:pt x="69" y="65"/>
                    <a:pt x="64" y="61"/>
                  </a:cubicBezTo>
                  <a:cubicBezTo>
                    <a:pt x="52" y="43"/>
                    <a:pt x="67" y="47"/>
                    <a:pt x="86" y="45"/>
                  </a:cubicBezTo>
                  <a:cubicBezTo>
                    <a:pt x="93" y="25"/>
                    <a:pt x="83" y="29"/>
                    <a:pt x="64" y="31"/>
                  </a:cubicBezTo>
                  <a:cubicBezTo>
                    <a:pt x="62" y="25"/>
                    <a:pt x="70" y="13"/>
                    <a:pt x="70" y="13"/>
                  </a:cubicBezTo>
                  <a:cubicBezTo>
                    <a:pt x="64" y="4"/>
                    <a:pt x="56" y="3"/>
                    <a:pt x="46" y="1"/>
                  </a:cubicBezTo>
                  <a:cubicBezTo>
                    <a:pt x="35" y="3"/>
                    <a:pt x="34" y="0"/>
                    <a:pt x="30" y="9"/>
                  </a:cubicBezTo>
                  <a:cubicBezTo>
                    <a:pt x="25" y="21"/>
                    <a:pt x="29" y="24"/>
                    <a:pt x="24" y="19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38" name="Freeform 48"/>
            <p:cNvSpPr>
              <a:spLocks/>
            </p:cNvSpPr>
            <p:nvPr/>
          </p:nvSpPr>
          <p:spPr bwMode="invGray">
            <a:xfrm>
              <a:off x="2413" y="2359"/>
              <a:ext cx="69" cy="68"/>
            </a:xfrm>
            <a:custGeom>
              <a:avLst/>
              <a:gdLst/>
              <a:ahLst/>
              <a:cxnLst>
                <a:cxn ang="0">
                  <a:pos x="58" y="6"/>
                </a:cxn>
                <a:cxn ang="0">
                  <a:pos x="82" y="8"/>
                </a:cxn>
                <a:cxn ang="0">
                  <a:pos x="92" y="26"/>
                </a:cxn>
                <a:cxn ang="0">
                  <a:pos x="78" y="48"/>
                </a:cxn>
                <a:cxn ang="0">
                  <a:pos x="46" y="76"/>
                </a:cxn>
                <a:cxn ang="0">
                  <a:pos x="18" y="92"/>
                </a:cxn>
                <a:cxn ang="0">
                  <a:pos x="8" y="72"/>
                </a:cxn>
                <a:cxn ang="0">
                  <a:pos x="20" y="64"/>
                </a:cxn>
                <a:cxn ang="0">
                  <a:pos x="14" y="46"/>
                </a:cxn>
                <a:cxn ang="0">
                  <a:pos x="40" y="28"/>
                </a:cxn>
                <a:cxn ang="0">
                  <a:pos x="58" y="6"/>
                </a:cxn>
              </a:cxnLst>
              <a:rect l="0" t="0" r="r" b="b"/>
              <a:pathLst>
                <a:path w="92" h="92">
                  <a:moveTo>
                    <a:pt x="58" y="6"/>
                  </a:moveTo>
                  <a:cubicBezTo>
                    <a:pt x="67" y="0"/>
                    <a:pt x="73" y="2"/>
                    <a:pt x="82" y="8"/>
                  </a:cubicBezTo>
                  <a:cubicBezTo>
                    <a:pt x="91" y="22"/>
                    <a:pt x="88" y="15"/>
                    <a:pt x="92" y="26"/>
                  </a:cubicBezTo>
                  <a:cubicBezTo>
                    <a:pt x="89" y="36"/>
                    <a:pt x="82" y="37"/>
                    <a:pt x="78" y="48"/>
                  </a:cubicBezTo>
                  <a:cubicBezTo>
                    <a:pt x="85" y="69"/>
                    <a:pt x="60" y="71"/>
                    <a:pt x="46" y="76"/>
                  </a:cubicBezTo>
                  <a:cubicBezTo>
                    <a:pt x="40" y="86"/>
                    <a:pt x="28" y="86"/>
                    <a:pt x="18" y="92"/>
                  </a:cubicBezTo>
                  <a:cubicBezTo>
                    <a:pt x="9" y="90"/>
                    <a:pt x="0" y="84"/>
                    <a:pt x="8" y="72"/>
                  </a:cubicBezTo>
                  <a:cubicBezTo>
                    <a:pt x="11" y="68"/>
                    <a:pt x="20" y="64"/>
                    <a:pt x="20" y="64"/>
                  </a:cubicBezTo>
                  <a:cubicBezTo>
                    <a:pt x="23" y="55"/>
                    <a:pt x="21" y="53"/>
                    <a:pt x="14" y="46"/>
                  </a:cubicBezTo>
                  <a:cubicBezTo>
                    <a:pt x="18" y="30"/>
                    <a:pt x="28" y="36"/>
                    <a:pt x="40" y="28"/>
                  </a:cubicBezTo>
                  <a:cubicBezTo>
                    <a:pt x="56" y="17"/>
                    <a:pt x="50" y="24"/>
                    <a:pt x="58" y="6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39" name="Freeform 49"/>
            <p:cNvSpPr>
              <a:spLocks/>
            </p:cNvSpPr>
            <p:nvPr/>
          </p:nvSpPr>
          <p:spPr bwMode="invGray">
            <a:xfrm>
              <a:off x="4099" y="3502"/>
              <a:ext cx="474" cy="495"/>
            </a:xfrm>
            <a:custGeom>
              <a:avLst/>
              <a:gdLst/>
              <a:ahLst/>
              <a:cxnLst>
                <a:cxn ang="0">
                  <a:pos x="212" y="11"/>
                </a:cxn>
                <a:cxn ang="0">
                  <a:pos x="176" y="19"/>
                </a:cxn>
                <a:cxn ang="0">
                  <a:pos x="144" y="51"/>
                </a:cxn>
                <a:cxn ang="0">
                  <a:pos x="104" y="59"/>
                </a:cxn>
                <a:cxn ang="0">
                  <a:pos x="84" y="75"/>
                </a:cxn>
                <a:cxn ang="0">
                  <a:pos x="68" y="115"/>
                </a:cxn>
                <a:cxn ang="0">
                  <a:pos x="36" y="167"/>
                </a:cxn>
                <a:cxn ang="0">
                  <a:pos x="0" y="179"/>
                </a:cxn>
                <a:cxn ang="0">
                  <a:pos x="72" y="323"/>
                </a:cxn>
                <a:cxn ang="0">
                  <a:pos x="120" y="427"/>
                </a:cxn>
                <a:cxn ang="0">
                  <a:pos x="144" y="443"/>
                </a:cxn>
                <a:cxn ang="0">
                  <a:pos x="168" y="451"/>
                </a:cxn>
                <a:cxn ang="0">
                  <a:pos x="228" y="431"/>
                </a:cxn>
                <a:cxn ang="0">
                  <a:pos x="252" y="423"/>
                </a:cxn>
                <a:cxn ang="0">
                  <a:pos x="300" y="451"/>
                </a:cxn>
                <a:cxn ang="0">
                  <a:pos x="324" y="527"/>
                </a:cxn>
                <a:cxn ang="0">
                  <a:pos x="336" y="523"/>
                </a:cxn>
                <a:cxn ang="0">
                  <a:pos x="344" y="511"/>
                </a:cxn>
                <a:cxn ang="0">
                  <a:pos x="368" y="547"/>
                </a:cxn>
                <a:cxn ang="0">
                  <a:pos x="404" y="571"/>
                </a:cxn>
                <a:cxn ang="0">
                  <a:pos x="436" y="603"/>
                </a:cxn>
                <a:cxn ang="0">
                  <a:pos x="444" y="615"/>
                </a:cxn>
                <a:cxn ang="0">
                  <a:pos x="456" y="623"/>
                </a:cxn>
                <a:cxn ang="0">
                  <a:pos x="484" y="655"/>
                </a:cxn>
                <a:cxn ang="0">
                  <a:pos x="492" y="631"/>
                </a:cxn>
                <a:cxn ang="0">
                  <a:pos x="540" y="659"/>
                </a:cxn>
                <a:cxn ang="0">
                  <a:pos x="588" y="655"/>
                </a:cxn>
                <a:cxn ang="0">
                  <a:pos x="616" y="531"/>
                </a:cxn>
                <a:cxn ang="0">
                  <a:pos x="632" y="463"/>
                </a:cxn>
                <a:cxn ang="0">
                  <a:pos x="620" y="367"/>
                </a:cxn>
                <a:cxn ang="0">
                  <a:pos x="536" y="271"/>
                </a:cxn>
                <a:cxn ang="0">
                  <a:pos x="528" y="235"/>
                </a:cxn>
                <a:cxn ang="0">
                  <a:pos x="460" y="179"/>
                </a:cxn>
                <a:cxn ang="0">
                  <a:pos x="472" y="155"/>
                </a:cxn>
                <a:cxn ang="0">
                  <a:pos x="456" y="131"/>
                </a:cxn>
                <a:cxn ang="0">
                  <a:pos x="416" y="79"/>
                </a:cxn>
                <a:cxn ang="0">
                  <a:pos x="392" y="31"/>
                </a:cxn>
                <a:cxn ang="0">
                  <a:pos x="388" y="19"/>
                </a:cxn>
                <a:cxn ang="0">
                  <a:pos x="364" y="151"/>
                </a:cxn>
                <a:cxn ang="0">
                  <a:pos x="324" y="115"/>
                </a:cxn>
                <a:cxn ang="0">
                  <a:pos x="292" y="111"/>
                </a:cxn>
                <a:cxn ang="0">
                  <a:pos x="272" y="87"/>
                </a:cxn>
                <a:cxn ang="0">
                  <a:pos x="264" y="63"/>
                </a:cxn>
                <a:cxn ang="0">
                  <a:pos x="276" y="55"/>
                </a:cxn>
                <a:cxn ang="0">
                  <a:pos x="240" y="19"/>
                </a:cxn>
                <a:cxn ang="0">
                  <a:pos x="216" y="11"/>
                </a:cxn>
                <a:cxn ang="0">
                  <a:pos x="204" y="7"/>
                </a:cxn>
                <a:cxn ang="0">
                  <a:pos x="212" y="11"/>
                </a:cxn>
              </a:cxnLst>
              <a:rect l="0" t="0" r="r" b="b"/>
              <a:pathLst>
                <a:path w="633" h="660">
                  <a:moveTo>
                    <a:pt x="212" y="11"/>
                  </a:moveTo>
                  <a:cubicBezTo>
                    <a:pt x="195" y="0"/>
                    <a:pt x="187" y="2"/>
                    <a:pt x="176" y="19"/>
                  </a:cubicBezTo>
                  <a:cubicBezTo>
                    <a:pt x="171" y="61"/>
                    <a:pt x="181" y="88"/>
                    <a:pt x="144" y="51"/>
                  </a:cubicBezTo>
                  <a:cubicBezTo>
                    <a:pt x="131" y="53"/>
                    <a:pt x="115" y="51"/>
                    <a:pt x="104" y="59"/>
                  </a:cubicBezTo>
                  <a:cubicBezTo>
                    <a:pt x="78" y="80"/>
                    <a:pt x="114" y="65"/>
                    <a:pt x="84" y="75"/>
                  </a:cubicBezTo>
                  <a:cubicBezTo>
                    <a:pt x="78" y="94"/>
                    <a:pt x="92" y="107"/>
                    <a:pt x="68" y="115"/>
                  </a:cubicBezTo>
                  <a:cubicBezTo>
                    <a:pt x="55" y="135"/>
                    <a:pt x="59" y="159"/>
                    <a:pt x="36" y="167"/>
                  </a:cubicBezTo>
                  <a:cubicBezTo>
                    <a:pt x="16" y="163"/>
                    <a:pt x="7" y="158"/>
                    <a:pt x="0" y="179"/>
                  </a:cubicBezTo>
                  <a:cubicBezTo>
                    <a:pt x="9" y="232"/>
                    <a:pt x="43" y="279"/>
                    <a:pt x="72" y="323"/>
                  </a:cubicBezTo>
                  <a:cubicBezTo>
                    <a:pt x="82" y="371"/>
                    <a:pt x="85" y="392"/>
                    <a:pt x="120" y="427"/>
                  </a:cubicBezTo>
                  <a:cubicBezTo>
                    <a:pt x="127" y="434"/>
                    <a:pt x="136" y="438"/>
                    <a:pt x="144" y="443"/>
                  </a:cubicBezTo>
                  <a:cubicBezTo>
                    <a:pt x="151" y="448"/>
                    <a:pt x="168" y="451"/>
                    <a:pt x="168" y="451"/>
                  </a:cubicBezTo>
                  <a:cubicBezTo>
                    <a:pt x="188" y="444"/>
                    <a:pt x="208" y="438"/>
                    <a:pt x="228" y="431"/>
                  </a:cubicBezTo>
                  <a:cubicBezTo>
                    <a:pt x="236" y="428"/>
                    <a:pt x="252" y="423"/>
                    <a:pt x="252" y="423"/>
                  </a:cubicBezTo>
                  <a:cubicBezTo>
                    <a:pt x="271" y="429"/>
                    <a:pt x="281" y="445"/>
                    <a:pt x="300" y="451"/>
                  </a:cubicBezTo>
                  <a:cubicBezTo>
                    <a:pt x="320" y="471"/>
                    <a:pt x="315" y="500"/>
                    <a:pt x="324" y="527"/>
                  </a:cubicBezTo>
                  <a:cubicBezTo>
                    <a:pt x="328" y="526"/>
                    <a:pt x="333" y="526"/>
                    <a:pt x="336" y="523"/>
                  </a:cubicBezTo>
                  <a:cubicBezTo>
                    <a:pt x="340" y="520"/>
                    <a:pt x="339" y="511"/>
                    <a:pt x="344" y="511"/>
                  </a:cubicBezTo>
                  <a:cubicBezTo>
                    <a:pt x="358" y="511"/>
                    <a:pt x="362" y="541"/>
                    <a:pt x="368" y="547"/>
                  </a:cubicBezTo>
                  <a:cubicBezTo>
                    <a:pt x="378" y="557"/>
                    <a:pt x="392" y="563"/>
                    <a:pt x="404" y="571"/>
                  </a:cubicBezTo>
                  <a:cubicBezTo>
                    <a:pt x="418" y="580"/>
                    <a:pt x="422" y="594"/>
                    <a:pt x="436" y="603"/>
                  </a:cubicBezTo>
                  <a:cubicBezTo>
                    <a:pt x="439" y="607"/>
                    <a:pt x="441" y="612"/>
                    <a:pt x="444" y="615"/>
                  </a:cubicBezTo>
                  <a:cubicBezTo>
                    <a:pt x="447" y="618"/>
                    <a:pt x="453" y="619"/>
                    <a:pt x="456" y="623"/>
                  </a:cubicBezTo>
                  <a:cubicBezTo>
                    <a:pt x="489" y="660"/>
                    <a:pt x="457" y="637"/>
                    <a:pt x="484" y="655"/>
                  </a:cubicBezTo>
                  <a:cubicBezTo>
                    <a:pt x="487" y="647"/>
                    <a:pt x="485" y="626"/>
                    <a:pt x="492" y="631"/>
                  </a:cubicBezTo>
                  <a:cubicBezTo>
                    <a:pt x="509" y="642"/>
                    <a:pt x="522" y="653"/>
                    <a:pt x="540" y="659"/>
                  </a:cubicBezTo>
                  <a:cubicBezTo>
                    <a:pt x="557" y="642"/>
                    <a:pt x="567" y="648"/>
                    <a:pt x="588" y="655"/>
                  </a:cubicBezTo>
                  <a:cubicBezTo>
                    <a:pt x="611" y="621"/>
                    <a:pt x="573" y="560"/>
                    <a:pt x="616" y="531"/>
                  </a:cubicBezTo>
                  <a:cubicBezTo>
                    <a:pt x="632" y="507"/>
                    <a:pt x="629" y="496"/>
                    <a:pt x="632" y="463"/>
                  </a:cubicBezTo>
                  <a:cubicBezTo>
                    <a:pt x="630" y="440"/>
                    <a:pt x="633" y="390"/>
                    <a:pt x="620" y="367"/>
                  </a:cubicBezTo>
                  <a:cubicBezTo>
                    <a:pt x="600" y="332"/>
                    <a:pt x="565" y="300"/>
                    <a:pt x="536" y="271"/>
                  </a:cubicBezTo>
                  <a:cubicBezTo>
                    <a:pt x="532" y="259"/>
                    <a:pt x="532" y="247"/>
                    <a:pt x="528" y="235"/>
                  </a:cubicBezTo>
                  <a:cubicBezTo>
                    <a:pt x="525" y="225"/>
                    <a:pt x="474" y="188"/>
                    <a:pt x="460" y="179"/>
                  </a:cubicBezTo>
                  <a:cubicBezTo>
                    <a:pt x="463" y="171"/>
                    <a:pt x="471" y="164"/>
                    <a:pt x="472" y="155"/>
                  </a:cubicBezTo>
                  <a:cubicBezTo>
                    <a:pt x="474" y="144"/>
                    <a:pt x="461" y="137"/>
                    <a:pt x="456" y="131"/>
                  </a:cubicBezTo>
                  <a:cubicBezTo>
                    <a:pt x="435" y="106"/>
                    <a:pt x="451" y="88"/>
                    <a:pt x="416" y="79"/>
                  </a:cubicBezTo>
                  <a:cubicBezTo>
                    <a:pt x="395" y="48"/>
                    <a:pt x="403" y="64"/>
                    <a:pt x="392" y="31"/>
                  </a:cubicBezTo>
                  <a:cubicBezTo>
                    <a:pt x="391" y="27"/>
                    <a:pt x="388" y="19"/>
                    <a:pt x="388" y="19"/>
                  </a:cubicBezTo>
                  <a:cubicBezTo>
                    <a:pt x="362" y="58"/>
                    <a:pt x="379" y="107"/>
                    <a:pt x="364" y="151"/>
                  </a:cubicBezTo>
                  <a:cubicBezTo>
                    <a:pt x="344" y="144"/>
                    <a:pt x="344" y="120"/>
                    <a:pt x="324" y="115"/>
                  </a:cubicBezTo>
                  <a:cubicBezTo>
                    <a:pt x="314" y="112"/>
                    <a:pt x="303" y="112"/>
                    <a:pt x="292" y="111"/>
                  </a:cubicBezTo>
                  <a:cubicBezTo>
                    <a:pt x="284" y="103"/>
                    <a:pt x="276" y="97"/>
                    <a:pt x="272" y="87"/>
                  </a:cubicBezTo>
                  <a:cubicBezTo>
                    <a:pt x="269" y="79"/>
                    <a:pt x="264" y="63"/>
                    <a:pt x="264" y="63"/>
                  </a:cubicBezTo>
                  <a:cubicBezTo>
                    <a:pt x="268" y="60"/>
                    <a:pt x="273" y="58"/>
                    <a:pt x="276" y="55"/>
                  </a:cubicBezTo>
                  <a:cubicBezTo>
                    <a:pt x="300" y="31"/>
                    <a:pt x="256" y="24"/>
                    <a:pt x="240" y="19"/>
                  </a:cubicBezTo>
                  <a:cubicBezTo>
                    <a:pt x="232" y="16"/>
                    <a:pt x="224" y="14"/>
                    <a:pt x="216" y="11"/>
                  </a:cubicBezTo>
                  <a:cubicBezTo>
                    <a:pt x="212" y="10"/>
                    <a:pt x="200" y="5"/>
                    <a:pt x="204" y="7"/>
                  </a:cubicBezTo>
                  <a:cubicBezTo>
                    <a:pt x="207" y="8"/>
                    <a:pt x="209" y="10"/>
                    <a:pt x="212" y="11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40" name="Freeform 50"/>
            <p:cNvSpPr>
              <a:spLocks/>
            </p:cNvSpPr>
            <p:nvPr/>
          </p:nvSpPr>
          <p:spPr bwMode="invGray">
            <a:xfrm>
              <a:off x="4246" y="3241"/>
              <a:ext cx="319" cy="210"/>
            </a:xfrm>
            <a:custGeom>
              <a:avLst/>
              <a:gdLst/>
              <a:ahLst/>
              <a:cxnLst>
                <a:cxn ang="0">
                  <a:pos x="84" y="60"/>
                </a:cxn>
                <a:cxn ang="0">
                  <a:pos x="68" y="36"/>
                </a:cxn>
                <a:cxn ang="0">
                  <a:pos x="64" y="16"/>
                </a:cxn>
                <a:cxn ang="0">
                  <a:pos x="52" y="12"/>
                </a:cxn>
                <a:cxn ang="0">
                  <a:pos x="16" y="16"/>
                </a:cxn>
                <a:cxn ang="0">
                  <a:pos x="44" y="40"/>
                </a:cxn>
                <a:cxn ang="0">
                  <a:pos x="48" y="52"/>
                </a:cxn>
                <a:cxn ang="0">
                  <a:pos x="24" y="68"/>
                </a:cxn>
                <a:cxn ang="0">
                  <a:pos x="88" y="92"/>
                </a:cxn>
                <a:cxn ang="0">
                  <a:pos x="124" y="112"/>
                </a:cxn>
                <a:cxn ang="0">
                  <a:pos x="128" y="124"/>
                </a:cxn>
                <a:cxn ang="0">
                  <a:pos x="140" y="132"/>
                </a:cxn>
                <a:cxn ang="0">
                  <a:pos x="148" y="156"/>
                </a:cxn>
                <a:cxn ang="0">
                  <a:pos x="132" y="196"/>
                </a:cxn>
                <a:cxn ang="0">
                  <a:pos x="180" y="188"/>
                </a:cxn>
                <a:cxn ang="0">
                  <a:pos x="192" y="216"/>
                </a:cxn>
                <a:cxn ang="0">
                  <a:pos x="216" y="224"/>
                </a:cxn>
                <a:cxn ang="0">
                  <a:pos x="228" y="228"/>
                </a:cxn>
                <a:cxn ang="0">
                  <a:pos x="252" y="224"/>
                </a:cxn>
                <a:cxn ang="0">
                  <a:pos x="276" y="196"/>
                </a:cxn>
                <a:cxn ang="0">
                  <a:pos x="336" y="252"/>
                </a:cxn>
                <a:cxn ang="0">
                  <a:pos x="364" y="280"/>
                </a:cxn>
                <a:cxn ang="0">
                  <a:pos x="360" y="224"/>
                </a:cxn>
                <a:cxn ang="0">
                  <a:pos x="336" y="200"/>
                </a:cxn>
                <a:cxn ang="0">
                  <a:pos x="372" y="168"/>
                </a:cxn>
                <a:cxn ang="0">
                  <a:pos x="408" y="156"/>
                </a:cxn>
                <a:cxn ang="0">
                  <a:pos x="420" y="152"/>
                </a:cxn>
                <a:cxn ang="0">
                  <a:pos x="424" y="140"/>
                </a:cxn>
                <a:cxn ang="0">
                  <a:pos x="356" y="148"/>
                </a:cxn>
                <a:cxn ang="0">
                  <a:pos x="304" y="140"/>
                </a:cxn>
                <a:cxn ang="0">
                  <a:pos x="300" y="128"/>
                </a:cxn>
                <a:cxn ang="0">
                  <a:pos x="292" y="116"/>
                </a:cxn>
                <a:cxn ang="0">
                  <a:pos x="220" y="80"/>
                </a:cxn>
                <a:cxn ang="0">
                  <a:pos x="160" y="60"/>
                </a:cxn>
                <a:cxn ang="0">
                  <a:pos x="136" y="52"/>
                </a:cxn>
                <a:cxn ang="0">
                  <a:pos x="80" y="52"/>
                </a:cxn>
                <a:cxn ang="0">
                  <a:pos x="68" y="32"/>
                </a:cxn>
                <a:cxn ang="0">
                  <a:pos x="68" y="0"/>
                </a:cxn>
              </a:cxnLst>
              <a:rect l="0" t="0" r="r" b="b"/>
              <a:pathLst>
                <a:path w="426" h="280">
                  <a:moveTo>
                    <a:pt x="84" y="60"/>
                  </a:moveTo>
                  <a:cubicBezTo>
                    <a:pt x="79" y="52"/>
                    <a:pt x="70" y="45"/>
                    <a:pt x="68" y="36"/>
                  </a:cubicBezTo>
                  <a:cubicBezTo>
                    <a:pt x="67" y="29"/>
                    <a:pt x="68" y="22"/>
                    <a:pt x="64" y="16"/>
                  </a:cubicBezTo>
                  <a:cubicBezTo>
                    <a:pt x="62" y="12"/>
                    <a:pt x="56" y="13"/>
                    <a:pt x="52" y="12"/>
                  </a:cubicBezTo>
                  <a:cubicBezTo>
                    <a:pt x="40" y="13"/>
                    <a:pt x="27" y="11"/>
                    <a:pt x="16" y="16"/>
                  </a:cubicBezTo>
                  <a:cubicBezTo>
                    <a:pt x="0" y="24"/>
                    <a:pt x="43" y="40"/>
                    <a:pt x="44" y="40"/>
                  </a:cubicBezTo>
                  <a:cubicBezTo>
                    <a:pt x="45" y="44"/>
                    <a:pt x="50" y="49"/>
                    <a:pt x="48" y="52"/>
                  </a:cubicBezTo>
                  <a:cubicBezTo>
                    <a:pt x="42" y="60"/>
                    <a:pt x="24" y="68"/>
                    <a:pt x="24" y="68"/>
                  </a:cubicBezTo>
                  <a:cubicBezTo>
                    <a:pt x="38" y="88"/>
                    <a:pt x="65" y="89"/>
                    <a:pt x="88" y="92"/>
                  </a:cubicBezTo>
                  <a:cubicBezTo>
                    <a:pt x="101" y="96"/>
                    <a:pt x="124" y="112"/>
                    <a:pt x="124" y="112"/>
                  </a:cubicBezTo>
                  <a:cubicBezTo>
                    <a:pt x="125" y="116"/>
                    <a:pt x="125" y="121"/>
                    <a:pt x="128" y="124"/>
                  </a:cubicBezTo>
                  <a:cubicBezTo>
                    <a:pt x="131" y="128"/>
                    <a:pt x="137" y="128"/>
                    <a:pt x="140" y="132"/>
                  </a:cubicBezTo>
                  <a:cubicBezTo>
                    <a:pt x="144" y="139"/>
                    <a:pt x="148" y="156"/>
                    <a:pt x="148" y="156"/>
                  </a:cubicBezTo>
                  <a:cubicBezTo>
                    <a:pt x="144" y="171"/>
                    <a:pt x="137" y="181"/>
                    <a:pt x="132" y="196"/>
                  </a:cubicBezTo>
                  <a:cubicBezTo>
                    <a:pt x="151" y="209"/>
                    <a:pt x="167" y="207"/>
                    <a:pt x="180" y="188"/>
                  </a:cubicBezTo>
                  <a:cubicBezTo>
                    <a:pt x="182" y="196"/>
                    <a:pt x="184" y="211"/>
                    <a:pt x="192" y="216"/>
                  </a:cubicBezTo>
                  <a:cubicBezTo>
                    <a:pt x="199" y="220"/>
                    <a:pt x="208" y="221"/>
                    <a:pt x="216" y="224"/>
                  </a:cubicBezTo>
                  <a:cubicBezTo>
                    <a:pt x="220" y="225"/>
                    <a:pt x="228" y="228"/>
                    <a:pt x="228" y="228"/>
                  </a:cubicBezTo>
                  <a:cubicBezTo>
                    <a:pt x="236" y="227"/>
                    <a:pt x="245" y="228"/>
                    <a:pt x="252" y="224"/>
                  </a:cubicBezTo>
                  <a:cubicBezTo>
                    <a:pt x="269" y="216"/>
                    <a:pt x="252" y="204"/>
                    <a:pt x="276" y="196"/>
                  </a:cubicBezTo>
                  <a:cubicBezTo>
                    <a:pt x="296" y="209"/>
                    <a:pt x="322" y="231"/>
                    <a:pt x="336" y="252"/>
                  </a:cubicBezTo>
                  <a:cubicBezTo>
                    <a:pt x="354" y="280"/>
                    <a:pt x="343" y="273"/>
                    <a:pt x="364" y="280"/>
                  </a:cubicBezTo>
                  <a:cubicBezTo>
                    <a:pt x="376" y="262"/>
                    <a:pt x="375" y="241"/>
                    <a:pt x="360" y="224"/>
                  </a:cubicBezTo>
                  <a:cubicBezTo>
                    <a:pt x="352" y="216"/>
                    <a:pt x="336" y="200"/>
                    <a:pt x="336" y="200"/>
                  </a:cubicBezTo>
                  <a:cubicBezTo>
                    <a:pt x="323" y="162"/>
                    <a:pt x="322" y="174"/>
                    <a:pt x="372" y="168"/>
                  </a:cubicBezTo>
                  <a:cubicBezTo>
                    <a:pt x="384" y="164"/>
                    <a:pt x="396" y="160"/>
                    <a:pt x="408" y="156"/>
                  </a:cubicBezTo>
                  <a:cubicBezTo>
                    <a:pt x="412" y="155"/>
                    <a:pt x="420" y="152"/>
                    <a:pt x="420" y="152"/>
                  </a:cubicBezTo>
                  <a:cubicBezTo>
                    <a:pt x="421" y="148"/>
                    <a:pt x="426" y="144"/>
                    <a:pt x="424" y="140"/>
                  </a:cubicBezTo>
                  <a:cubicBezTo>
                    <a:pt x="420" y="131"/>
                    <a:pt x="365" y="146"/>
                    <a:pt x="356" y="148"/>
                  </a:cubicBezTo>
                  <a:cubicBezTo>
                    <a:pt x="339" y="146"/>
                    <a:pt x="316" y="152"/>
                    <a:pt x="304" y="140"/>
                  </a:cubicBezTo>
                  <a:cubicBezTo>
                    <a:pt x="301" y="137"/>
                    <a:pt x="302" y="132"/>
                    <a:pt x="300" y="128"/>
                  </a:cubicBezTo>
                  <a:cubicBezTo>
                    <a:pt x="298" y="124"/>
                    <a:pt x="296" y="119"/>
                    <a:pt x="292" y="116"/>
                  </a:cubicBezTo>
                  <a:cubicBezTo>
                    <a:pt x="272" y="98"/>
                    <a:pt x="244" y="91"/>
                    <a:pt x="220" y="80"/>
                  </a:cubicBezTo>
                  <a:cubicBezTo>
                    <a:pt x="201" y="72"/>
                    <a:pt x="180" y="67"/>
                    <a:pt x="160" y="60"/>
                  </a:cubicBezTo>
                  <a:cubicBezTo>
                    <a:pt x="152" y="57"/>
                    <a:pt x="136" y="52"/>
                    <a:pt x="136" y="52"/>
                  </a:cubicBezTo>
                  <a:cubicBezTo>
                    <a:pt x="113" y="55"/>
                    <a:pt x="98" y="64"/>
                    <a:pt x="80" y="52"/>
                  </a:cubicBezTo>
                  <a:cubicBezTo>
                    <a:pt x="70" y="38"/>
                    <a:pt x="74" y="44"/>
                    <a:pt x="68" y="32"/>
                  </a:cubicBezTo>
                  <a:lnTo>
                    <a:pt x="68" y="0"/>
                  </a:lnTo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41" name="Freeform 51"/>
            <p:cNvSpPr>
              <a:spLocks/>
            </p:cNvSpPr>
            <p:nvPr/>
          </p:nvSpPr>
          <p:spPr bwMode="invGray">
            <a:xfrm>
              <a:off x="4255" y="3243"/>
              <a:ext cx="311" cy="21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0" y="37"/>
                </a:cxn>
                <a:cxn ang="0">
                  <a:pos x="28" y="49"/>
                </a:cxn>
                <a:cxn ang="0">
                  <a:pos x="84" y="89"/>
                </a:cxn>
                <a:cxn ang="0">
                  <a:pos x="120" y="113"/>
                </a:cxn>
                <a:cxn ang="0">
                  <a:pos x="132" y="121"/>
                </a:cxn>
                <a:cxn ang="0">
                  <a:pos x="136" y="169"/>
                </a:cxn>
                <a:cxn ang="0">
                  <a:pos x="116" y="201"/>
                </a:cxn>
                <a:cxn ang="0">
                  <a:pos x="136" y="197"/>
                </a:cxn>
                <a:cxn ang="0">
                  <a:pos x="148" y="189"/>
                </a:cxn>
                <a:cxn ang="0">
                  <a:pos x="160" y="201"/>
                </a:cxn>
                <a:cxn ang="0">
                  <a:pos x="184" y="217"/>
                </a:cxn>
                <a:cxn ang="0">
                  <a:pos x="208" y="233"/>
                </a:cxn>
                <a:cxn ang="0">
                  <a:pos x="240" y="221"/>
                </a:cxn>
                <a:cxn ang="0">
                  <a:pos x="248" y="197"/>
                </a:cxn>
                <a:cxn ang="0">
                  <a:pos x="268" y="201"/>
                </a:cxn>
                <a:cxn ang="0">
                  <a:pos x="292" y="209"/>
                </a:cxn>
                <a:cxn ang="0">
                  <a:pos x="340" y="281"/>
                </a:cxn>
                <a:cxn ang="0">
                  <a:pos x="356" y="277"/>
                </a:cxn>
                <a:cxn ang="0">
                  <a:pos x="352" y="253"/>
                </a:cxn>
                <a:cxn ang="0">
                  <a:pos x="316" y="197"/>
                </a:cxn>
                <a:cxn ang="0">
                  <a:pos x="360" y="173"/>
                </a:cxn>
                <a:cxn ang="0">
                  <a:pos x="408" y="145"/>
                </a:cxn>
                <a:cxn ang="0">
                  <a:pos x="409" y="120"/>
                </a:cxn>
                <a:cxn ang="0">
                  <a:pos x="367" y="138"/>
                </a:cxn>
                <a:cxn ang="0">
                  <a:pos x="308" y="137"/>
                </a:cxn>
                <a:cxn ang="0">
                  <a:pos x="264" y="97"/>
                </a:cxn>
                <a:cxn ang="0">
                  <a:pos x="180" y="61"/>
                </a:cxn>
                <a:cxn ang="0">
                  <a:pos x="132" y="33"/>
                </a:cxn>
                <a:cxn ang="0">
                  <a:pos x="92" y="41"/>
                </a:cxn>
                <a:cxn ang="0">
                  <a:pos x="76" y="57"/>
                </a:cxn>
                <a:cxn ang="0">
                  <a:pos x="56" y="17"/>
                </a:cxn>
                <a:cxn ang="0">
                  <a:pos x="0" y="1"/>
                </a:cxn>
              </a:cxnLst>
              <a:rect l="0" t="0" r="r" b="b"/>
              <a:pathLst>
                <a:path w="416" h="282">
                  <a:moveTo>
                    <a:pt x="0" y="1"/>
                  </a:moveTo>
                  <a:cubicBezTo>
                    <a:pt x="7" y="22"/>
                    <a:pt x="2" y="9"/>
                    <a:pt x="20" y="37"/>
                  </a:cubicBezTo>
                  <a:cubicBezTo>
                    <a:pt x="23" y="41"/>
                    <a:pt x="28" y="49"/>
                    <a:pt x="28" y="49"/>
                  </a:cubicBezTo>
                  <a:cubicBezTo>
                    <a:pt x="5" y="84"/>
                    <a:pt x="65" y="78"/>
                    <a:pt x="84" y="89"/>
                  </a:cubicBezTo>
                  <a:cubicBezTo>
                    <a:pt x="97" y="96"/>
                    <a:pt x="108" y="105"/>
                    <a:pt x="120" y="113"/>
                  </a:cubicBezTo>
                  <a:cubicBezTo>
                    <a:pt x="124" y="116"/>
                    <a:pt x="132" y="121"/>
                    <a:pt x="132" y="121"/>
                  </a:cubicBezTo>
                  <a:cubicBezTo>
                    <a:pt x="138" y="138"/>
                    <a:pt x="132" y="151"/>
                    <a:pt x="136" y="169"/>
                  </a:cubicBezTo>
                  <a:cubicBezTo>
                    <a:pt x="107" y="188"/>
                    <a:pt x="110" y="176"/>
                    <a:pt x="116" y="201"/>
                  </a:cubicBezTo>
                  <a:cubicBezTo>
                    <a:pt x="123" y="200"/>
                    <a:pt x="130" y="199"/>
                    <a:pt x="136" y="197"/>
                  </a:cubicBezTo>
                  <a:cubicBezTo>
                    <a:pt x="141" y="195"/>
                    <a:pt x="143" y="188"/>
                    <a:pt x="148" y="189"/>
                  </a:cubicBezTo>
                  <a:cubicBezTo>
                    <a:pt x="154" y="190"/>
                    <a:pt x="156" y="198"/>
                    <a:pt x="160" y="201"/>
                  </a:cubicBezTo>
                  <a:cubicBezTo>
                    <a:pt x="168" y="207"/>
                    <a:pt x="176" y="212"/>
                    <a:pt x="184" y="217"/>
                  </a:cubicBezTo>
                  <a:cubicBezTo>
                    <a:pt x="192" y="222"/>
                    <a:pt x="208" y="233"/>
                    <a:pt x="208" y="233"/>
                  </a:cubicBezTo>
                  <a:cubicBezTo>
                    <a:pt x="216" y="231"/>
                    <a:pt x="234" y="230"/>
                    <a:pt x="240" y="221"/>
                  </a:cubicBezTo>
                  <a:cubicBezTo>
                    <a:pt x="244" y="214"/>
                    <a:pt x="248" y="197"/>
                    <a:pt x="248" y="197"/>
                  </a:cubicBezTo>
                  <a:cubicBezTo>
                    <a:pt x="255" y="198"/>
                    <a:pt x="261" y="199"/>
                    <a:pt x="268" y="201"/>
                  </a:cubicBezTo>
                  <a:cubicBezTo>
                    <a:pt x="276" y="203"/>
                    <a:pt x="292" y="209"/>
                    <a:pt x="292" y="209"/>
                  </a:cubicBezTo>
                  <a:cubicBezTo>
                    <a:pt x="298" y="242"/>
                    <a:pt x="306" y="270"/>
                    <a:pt x="340" y="281"/>
                  </a:cubicBezTo>
                  <a:cubicBezTo>
                    <a:pt x="345" y="280"/>
                    <a:pt x="354" y="282"/>
                    <a:pt x="356" y="277"/>
                  </a:cubicBezTo>
                  <a:cubicBezTo>
                    <a:pt x="359" y="270"/>
                    <a:pt x="355" y="260"/>
                    <a:pt x="352" y="253"/>
                  </a:cubicBezTo>
                  <a:cubicBezTo>
                    <a:pt x="346" y="238"/>
                    <a:pt x="329" y="206"/>
                    <a:pt x="316" y="197"/>
                  </a:cubicBezTo>
                  <a:cubicBezTo>
                    <a:pt x="307" y="170"/>
                    <a:pt x="339" y="175"/>
                    <a:pt x="360" y="173"/>
                  </a:cubicBezTo>
                  <a:cubicBezTo>
                    <a:pt x="383" y="165"/>
                    <a:pt x="391" y="162"/>
                    <a:pt x="408" y="145"/>
                  </a:cubicBezTo>
                  <a:cubicBezTo>
                    <a:pt x="412" y="140"/>
                    <a:pt x="416" y="121"/>
                    <a:pt x="409" y="120"/>
                  </a:cubicBezTo>
                  <a:cubicBezTo>
                    <a:pt x="402" y="119"/>
                    <a:pt x="384" y="135"/>
                    <a:pt x="367" y="138"/>
                  </a:cubicBezTo>
                  <a:cubicBezTo>
                    <a:pt x="350" y="141"/>
                    <a:pt x="325" y="144"/>
                    <a:pt x="308" y="137"/>
                  </a:cubicBezTo>
                  <a:cubicBezTo>
                    <a:pt x="286" y="130"/>
                    <a:pt x="284" y="111"/>
                    <a:pt x="264" y="97"/>
                  </a:cubicBezTo>
                  <a:cubicBezTo>
                    <a:pt x="238" y="80"/>
                    <a:pt x="203" y="76"/>
                    <a:pt x="180" y="61"/>
                  </a:cubicBezTo>
                  <a:cubicBezTo>
                    <a:pt x="163" y="50"/>
                    <a:pt x="150" y="39"/>
                    <a:pt x="132" y="33"/>
                  </a:cubicBezTo>
                  <a:cubicBezTo>
                    <a:pt x="119" y="35"/>
                    <a:pt x="102" y="31"/>
                    <a:pt x="92" y="41"/>
                  </a:cubicBezTo>
                  <a:cubicBezTo>
                    <a:pt x="71" y="62"/>
                    <a:pt x="108" y="46"/>
                    <a:pt x="76" y="57"/>
                  </a:cubicBezTo>
                  <a:cubicBezTo>
                    <a:pt x="52" y="49"/>
                    <a:pt x="67" y="38"/>
                    <a:pt x="56" y="17"/>
                  </a:cubicBezTo>
                  <a:cubicBezTo>
                    <a:pt x="48" y="0"/>
                    <a:pt x="16" y="1"/>
                    <a:pt x="0" y="1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42" name="Freeform 52"/>
            <p:cNvSpPr>
              <a:spLocks/>
            </p:cNvSpPr>
            <p:nvPr/>
          </p:nvSpPr>
          <p:spPr bwMode="invGray">
            <a:xfrm>
              <a:off x="4485" y="4013"/>
              <a:ext cx="45" cy="58"/>
            </a:xfrm>
            <a:custGeom>
              <a:avLst/>
              <a:gdLst/>
              <a:ahLst/>
              <a:cxnLst>
                <a:cxn ang="0">
                  <a:pos x="32" y="18"/>
                </a:cxn>
                <a:cxn ang="0">
                  <a:pos x="0" y="18"/>
                </a:cxn>
                <a:cxn ang="0">
                  <a:pos x="20" y="42"/>
                </a:cxn>
                <a:cxn ang="0">
                  <a:pos x="28" y="66"/>
                </a:cxn>
                <a:cxn ang="0">
                  <a:pos x="32" y="78"/>
                </a:cxn>
                <a:cxn ang="0">
                  <a:pos x="60" y="50"/>
                </a:cxn>
                <a:cxn ang="0">
                  <a:pos x="32" y="18"/>
                </a:cxn>
              </a:cxnLst>
              <a:rect l="0" t="0" r="r" b="b"/>
              <a:pathLst>
                <a:path w="60" h="78">
                  <a:moveTo>
                    <a:pt x="32" y="18"/>
                  </a:moveTo>
                  <a:cubicBezTo>
                    <a:pt x="16" y="7"/>
                    <a:pt x="12" y="0"/>
                    <a:pt x="0" y="18"/>
                  </a:cubicBezTo>
                  <a:cubicBezTo>
                    <a:pt x="6" y="27"/>
                    <a:pt x="15" y="33"/>
                    <a:pt x="20" y="42"/>
                  </a:cubicBezTo>
                  <a:cubicBezTo>
                    <a:pt x="24" y="49"/>
                    <a:pt x="25" y="58"/>
                    <a:pt x="28" y="66"/>
                  </a:cubicBezTo>
                  <a:cubicBezTo>
                    <a:pt x="29" y="70"/>
                    <a:pt x="32" y="78"/>
                    <a:pt x="32" y="78"/>
                  </a:cubicBezTo>
                  <a:cubicBezTo>
                    <a:pt x="52" y="73"/>
                    <a:pt x="54" y="69"/>
                    <a:pt x="60" y="50"/>
                  </a:cubicBezTo>
                  <a:cubicBezTo>
                    <a:pt x="54" y="32"/>
                    <a:pt x="50" y="27"/>
                    <a:pt x="32" y="18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43" name="Freeform 53"/>
            <p:cNvSpPr>
              <a:spLocks/>
            </p:cNvSpPr>
            <p:nvPr/>
          </p:nvSpPr>
          <p:spPr bwMode="invGray">
            <a:xfrm>
              <a:off x="4621" y="3923"/>
              <a:ext cx="164" cy="85"/>
            </a:xfrm>
            <a:custGeom>
              <a:avLst/>
              <a:gdLst/>
              <a:ahLst/>
              <a:cxnLst>
                <a:cxn ang="0">
                  <a:pos x="47" y="73"/>
                </a:cxn>
                <a:cxn ang="0">
                  <a:pos x="39" y="61"/>
                </a:cxn>
                <a:cxn ang="0">
                  <a:pos x="15" y="69"/>
                </a:cxn>
                <a:cxn ang="0">
                  <a:pos x="39" y="113"/>
                </a:cxn>
                <a:cxn ang="0">
                  <a:pos x="123" y="89"/>
                </a:cxn>
                <a:cxn ang="0">
                  <a:pos x="147" y="73"/>
                </a:cxn>
                <a:cxn ang="0">
                  <a:pos x="171" y="65"/>
                </a:cxn>
                <a:cxn ang="0">
                  <a:pos x="219" y="19"/>
                </a:cxn>
                <a:cxn ang="0">
                  <a:pos x="210" y="0"/>
                </a:cxn>
                <a:cxn ang="0">
                  <a:pos x="179" y="17"/>
                </a:cxn>
                <a:cxn ang="0">
                  <a:pos x="107" y="41"/>
                </a:cxn>
                <a:cxn ang="0">
                  <a:pos x="83" y="45"/>
                </a:cxn>
                <a:cxn ang="0">
                  <a:pos x="59" y="53"/>
                </a:cxn>
                <a:cxn ang="0">
                  <a:pos x="47" y="73"/>
                </a:cxn>
              </a:cxnLst>
              <a:rect l="0" t="0" r="r" b="b"/>
              <a:pathLst>
                <a:path w="219" h="113">
                  <a:moveTo>
                    <a:pt x="47" y="73"/>
                  </a:moveTo>
                  <a:cubicBezTo>
                    <a:pt x="44" y="69"/>
                    <a:pt x="44" y="62"/>
                    <a:pt x="39" y="61"/>
                  </a:cubicBezTo>
                  <a:cubicBezTo>
                    <a:pt x="31" y="60"/>
                    <a:pt x="15" y="69"/>
                    <a:pt x="15" y="69"/>
                  </a:cubicBezTo>
                  <a:cubicBezTo>
                    <a:pt x="0" y="91"/>
                    <a:pt x="20" y="101"/>
                    <a:pt x="39" y="113"/>
                  </a:cubicBezTo>
                  <a:cubicBezTo>
                    <a:pt x="67" y="107"/>
                    <a:pt x="96" y="98"/>
                    <a:pt x="123" y="89"/>
                  </a:cubicBezTo>
                  <a:cubicBezTo>
                    <a:pt x="132" y="86"/>
                    <a:pt x="139" y="78"/>
                    <a:pt x="147" y="73"/>
                  </a:cubicBezTo>
                  <a:cubicBezTo>
                    <a:pt x="154" y="68"/>
                    <a:pt x="171" y="65"/>
                    <a:pt x="171" y="65"/>
                  </a:cubicBezTo>
                  <a:cubicBezTo>
                    <a:pt x="186" y="50"/>
                    <a:pt x="207" y="36"/>
                    <a:pt x="219" y="19"/>
                  </a:cubicBezTo>
                  <a:cubicBezTo>
                    <a:pt x="215" y="16"/>
                    <a:pt x="215" y="0"/>
                    <a:pt x="210" y="0"/>
                  </a:cubicBezTo>
                  <a:cubicBezTo>
                    <a:pt x="205" y="0"/>
                    <a:pt x="183" y="15"/>
                    <a:pt x="179" y="17"/>
                  </a:cubicBezTo>
                  <a:cubicBezTo>
                    <a:pt x="159" y="26"/>
                    <a:pt x="129" y="37"/>
                    <a:pt x="107" y="41"/>
                  </a:cubicBezTo>
                  <a:cubicBezTo>
                    <a:pt x="99" y="42"/>
                    <a:pt x="91" y="43"/>
                    <a:pt x="83" y="45"/>
                  </a:cubicBezTo>
                  <a:cubicBezTo>
                    <a:pt x="75" y="47"/>
                    <a:pt x="59" y="53"/>
                    <a:pt x="59" y="53"/>
                  </a:cubicBezTo>
                  <a:cubicBezTo>
                    <a:pt x="49" y="67"/>
                    <a:pt x="53" y="61"/>
                    <a:pt x="47" y="73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44" name="Freeform 54"/>
            <p:cNvSpPr>
              <a:spLocks/>
            </p:cNvSpPr>
            <p:nvPr/>
          </p:nvSpPr>
          <p:spPr bwMode="invGray">
            <a:xfrm>
              <a:off x="4791" y="3873"/>
              <a:ext cx="104" cy="92"/>
            </a:xfrm>
            <a:custGeom>
              <a:avLst/>
              <a:gdLst/>
              <a:ahLst/>
              <a:cxnLst>
                <a:cxn ang="0">
                  <a:pos x="12" y="60"/>
                </a:cxn>
                <a:cxn ang="0">
                  <a:pos x="8" y="84"/>
                </a:cxn>
                <a:cxn ang="0">
                  <a:pos x="0" y="108"/>
                </a:cxn>
                <a:cxn ang="0">
                  <a:pos x="36" y="116"/>
                </a:cxn>
                <a:cxn ang="0">
                  <a:pos x="52" y="96"/>
                </a:cxn>
                <a:cxn ang="0">
                  <a:pos x="124" y="68"/>
                </a:cxn>
                <a:cxn ang="0">
                  <a:pos x="136" y="44"/>
                </a:cxn>
                <a:cxn ang="0">
                  <a:pos x="112" y="28"/>
                </a:cxn>
                <a:cxn ang="0">
                  <a:pos x="100" y="20"/>
                </a:cxn>
                <a:cxn ang="0">
                  <a:pos x="64" y="12"/>
                </a:cxn>
                <a:cxn ang="0">
                  <a:pos x="52" y="36"/>
                </a:cxn>
                <a:cxn ang="0">
                  <a:pos x="12" y="60"/>
                </a:cxn>
              </a:cxnLst>
              <a:rect l="0" t="0" r="r" b="b"/>
              <a:pathLst>
                <a:path w="139" h="122">
                  <a:moveTo>
                    <a:pt x="12" y="60"/>
                  </a:moveTo>
                  <a:cubicBezTo>
                    <a:pt x="11" y="68"/>
                    <a:pt x="10" y="76"/>
                    <a:pt x="8" y="84"/>
                  </a:cubicBezTo>
                  <a:cubicBezTo>
                    <a:pt x="6" y="92"/>
                    <a:pt x="0" y="108"/>
                    <a:pt x="0" y="108"/>
                  </a:cubicBezTo>
                  <a:cubicBezTo>
                    <a:pt x="14" y="118"/>
                    <a:pt x="19" y="122"/>
                    <a:pt x="36" y="116"/>
                  </a:cubicBezTo>
                  <a:cubicBezTo>
                    <a:pt x="46" y="86"/>
                    <a:pt x="31" y="122"/>
                    <a:pt x="52" y="96"/>
                  </a:cubicBezTo>
                  <a:cubicBezTo>
                    <a:pt x="83" y="57"/>
                    <a:pt x="30" y="74"/>
                    <a:pt x="124" y="68"/>
                  </a:cubicBezTo>
                  <a:cubicBezTo>
                    <a:pt x="125" y="67"/>
                    <a:pt x="139" y="48"/>
                    <a:pt x="136" y="44"/>
                  </a:cubicBezTo>
                  <a:cubicBezTo>
                    <a:pt x="130" y="36"/>
                    <a:pt x="120" y="33"/>
                    <a:pt x="112" y="28"/>
                  </a:cubicBezTo>
                  <a:cubicBezTo>
                    <a:pt x="108" y="25"/>
                    <a:pt x="100" y="20"/>
                    <a:pt x="100" y="20"/>
                  </a:cubicBezTo>
                  <a:cubicBezTo>
                    <a:pt x="89" y="4"/>
                    <a:pt x="92" y="0"/>
                    <a:pt x="64" y="12"/>
                  </a:cubicBezTo>
                  <a:cubicBezTo>
                    <a:pt x="57" y="15"/>
                    <a:pt x="55" y="30"/>
                    <a:pt x="52" y="36"/>
                  </a:cubicBezTo>
                  <a:cubicBezTo>
                    <a:pt x="46" y="49"/>
                    <a:pt x="26" y="60"/>
                    <a:pt x="12" y="6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45" name="Freeform 55"/>
            <p:cNvSpPr>
              <a:spLocks/>
            </p:cNvSpPr>
            <p:nvPr/>
          </p:nvSpPr>
          <p:spPr bwMode="invGray">
            <a:xfrm>
              <a:off x="4846" y="3832"/>
              <a:ext cx="37" cy="26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8" y="11"/>
                </a:cxn>
                <a:cxn ang="0">
                  <a:pos x="24" y="35"/>
                </a:cxn>
                <a:cxn ang="0">
                  <a:pos x="39" y="26"/>
                </a:cxn>
                <a:cxn ang="0">
                  <a:pos x="29" y="0"/>
                </a:cxn>
              </a:cxnLst>
              <a:rect l="0" t="0" r="r" b="b"/>
              <a:pathLst>
                <a:path w="49" h="35">
                  <a:moveTo>
                    <a:pt x="29" y="0"/>
                  </a:moveTo>
                  <a:cubicBezTo>
                    <a:pt x="25" y="12"/>
                    <a:pt x="19" y="7"/>
                    <a:pt x="8" y="11"/>
                  </a:cubicBezTo>
                  <a:cubicBezTo>
                    <a:pt x="0" y="23"/>
                    <a:pt x="14" y="34"/>
                    <a:pt x="24" y="35"/>
                  </a:cubicBezTo>
                  <a:cubicBezTo>
                    <a:pt x="30" y="34"/>
                    <a:pt x="33" y="28"/>
                    <a:pt x="39" y="26"/>
                  </a:cubicBezTo>
                  <a:cubicBezTo>
                    <a:pt x="49" y="22"/>
                    <a:pt x="29" y="3"/>
                    <a:pt x="29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47" name="Freeform 57"/>
            <p:cNvSpPr>
              <a:spLocks/>
            </p:cNvSpPr>
            <p:nvPr/>
          </p:nvSpPr>
          <p:spPr bwMode="invGray">
            <a:xfrm>
              <a:off x="3655" y="3034"/>
              <a:ext cx="49" cy="61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5" y="60"/>
                </a:cxn>
                <a:cxn ang="0">
                  <a:pos x="29" y="76"/>
                </a:cxn>
                <a:cxn ang="0">
                  <a:pos x="41" y="80"/>
                </a:cxn>
                <a:cxn ang="0">
                  <a:pos x="57" y="76"/>
                </a:cxn>
                <a:cxn ang="0">
                  <a:pos x="29" y="0"/>
                </a:cxn>
              </a:cxnLst>
              <a:rect l="0" t="0" r="r" b="b"/>
              <a:pathLst>
                <a:path w="66" h="81">
                  <a:moveTo>
                    <a:pt x="29" y="0"/>
                  </a:moveTo>
                  <a:cubicBezTo>
                    <a:pt x="0" y="10"/>
                    <a:pt x="20" y="38"/>
                    <a:pt x="25" y="60"/>
                  </a:cubicBezTo>
                  <a:cubicBezTo>
                    <a:pt x="26" y="65"/>
                    <a:pt x="26" y="72"/>
                    <a:pt x="29" y="76"/>
                  </a:cubicBezTo>
                  <a:cubicBezTo>
                    <a:pt x="32" y="79"/>
                    <a:pt x="37" y="79"/>
                    <a:pt x="41" y="80"/>
                  </a:cubicBezTo>
                  <a:cubicBezTo>
                    <a:pt x="46" y="79"/>
                    <a:pt x="55" y="81"/>
                    <a:pt x="57" y="76"/>
                  </a:cubicBezTo>
                  <a:cubicBezTo>
                    <a:pt x="66" y="53"/>
                    <a:pt x="45" y="16"/>
                    <a:pt x="29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48" name="Freeform 58"/>
            <p:cNvSpPr>
              <a:spLocks/>
            </p:cNvSpPr>
            <p:nvPr/>
          </p:nvSpPr>
          <p:spPr bwMode="invGray">
            <a:xfrm>
              <a:off x="3988" y="3100"/>
              <a:ext cx="111" cy="183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60" y="84"/>
                </a:cxn>
                <a:cxn ang="0">
                  <a:pos x="36" y="92"/>
                </a:cxn>
                <a:cxn ang="0">
                  <a:pos x="12" y="108"/>
                </a:cxn>
                <a:cxn ang="0">
                  <a:pos x="40" y="188"/>
                </a:cxn>
                <a:cxn ang="0">
                  <a:pos x="52" y="224"/>
                </a:cxn>
                <a:cxn ang="0">
                  <a:pos x="60" y="236"/>
                </a:cxn>
                <a:cxn ang="0">
                  <a:pos x="84" y="244"/>
                </a:cxn>
                <a:cxn ang="0">
                  <a:pos x="96" y="196"/>
                </a:cxn>
                <a:cxn ang="0">
                  <a:pos x="124" y="168"/>
                </a:cxn>
                <a:cxn ang="0">
                  <a:pos x="112" y="68"/>
                </a:cxn>
                <a:cxn ang="0">
                  <a:pos x="140" y="48"/>
                </a:cxn>
                <a:cxn ang="0">
                  <a:pos x="112" y="20"/>
                </a:cxn>
                <a:cxn ang="0">
                  <a:pos x="96" y="0"/>
                </a:cxn>
              </a:cxnLst>
              <a:rect l="0" t="0" r="r" b="b"/>
              <a:pathLst>
                <a:path w="148" h="244">
                  <a:moveTo>
                    <a:pt x="96" y="0"/>
                  </a:moveTo>
                  <a:cubicBezTo>
                    <a:pt x="86" y="29"/>
                    <a:pt x="70" y="55"/>
                    <a:pt x="60" y="84"/>
                  </a:cubicBezTo>
                  <a:cubicBezTo>
                    <a:pt x="57" y="92"/>
                    <a:pt x="43" y="87"/>
                    <a:pt x="36" y="92"/>
                  </a:cubicBezTo>
                  <a:cubicBezTo>
                    <a:pt x="28" y="97"/>
                    <a:pt x="12" y="108"/>
                    <a:pt x="12" y="108"/>
                  </a:cubicBezTo>
                  <a:cubicBezTo>
                    <a:pt x="0" y="144"/>
                    <a:pt x="30" y="158"/>
                    <a:pt x="40" y="188"/>
                  </a:cubicBezTo>
                  <a:cubicBezTo>
                    <a:pt x="44" y="200"/>
                    <a:pt x="45" y="213"/>
                    <a:pt x="52" y="224"/>
                  </a:cubicBezTo>
                  <a:cubicBezTo>
                    <a:pt x="55" y="228"/>
                    <a:pt x="56" y="233"/>
                    <a:pt x="60" y="236"/>
                  </a:cubicBezTo>
                  <a:cubicBezTo>
                    <a:pt x="67" y="240"/>
                    <a:pt x="84" y="244"/>
                    <a:pt x="84" y="244"/>
                  </a:cubicBezTo>
                  <a:cubicBezTo>
                    <a:pt x="111" y="235"/>
                    <a:pt x="103" y="218"/>
                    <a:pt x="96" y="196"/>
                  </a:cubicBezTo>
                  <a:cubicBezTo>
                    <a:pt x="100" y="183"/>
                    <a:pt x="124" y="168"/>
                    <a:pt x="124" y="168"/>
                  </a:cubicBezTo>
                  <a:cubicBezTo>
                    <a:pt x="148" y="132"/>
                    <a:pt x="123" y="101"/>
                    <a:pt x="112" y="68"/>
                  </a:cubicBezTo>
                  <a:cubicBezTo>
                    <a:pt x="140" y="59"/>
                    <a:pt x="133" y="68"/>
                    <a:pt x="140" y="48"/>
                  </a:cubicBezTo>
                  <a:cubicBezTo>
                    <a:pt x="136" y="35"/>
                    <a:pt x="112" y="20"/>
                    <a:pt x="112" y="20"/>
                  </a:cubicBezTo>
                  <a:cubicBezTo>
                    <a:pt x="102" y="5"/>
                    <a:pt x="107" y="11"/>
                    <a:pt x="96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49" name="Freeform 59"/>
            <p:cNvSpPr>
              <a:spLocks/>
            </p:cNvSpPr>
            <p:nvPr/>
          </p:nvSpPr>
          <p:spPr bwMode="invGray">
            <a:xfrm>
              <a:off x="3894" y="3043"/>
              <a:ext cx="72" cy="137"/>
            </a:xfrm>
            <a:custGeom>
              <a:avLst/>
              <a:gdLst/>
              <a:ahLst/>
              <a:cxnLst>
                <a:cxn ang="0">
                  <a:pos x="48" y="2"/>
                </a:cxn>
                <a:cxn ang="0">
                  <a:pos x="51" y="35"/>
                </a:cxn>
                <a:cxn ang="0">
                  <a:pos x="60" y="62"/>
                </a:cxn>
                <a:cxn ang="0">
                  <a:pos x="62" y="92"/>
                </a:cxn>
                <a:cxn ang="0">
                  <a:pos x="68" y="105"/>
                </a:cxn>
                <a:cxn ang="0">
                  <a:pos x="71" y="126"/>
                </a:cxn>
                <a:cxn ang="0">
                  <a:pos x="57" y="93"/>
                </a:cxn>
                <a:cxn ang="0">
                  <a:pos x="35" y="78"/>
                </a:cxn>
                <a:cxn ang="0">
                  <a:pos x="5" y="83"/>
                </a:cxn>
                <a:cxn ang="0">
                  <a:pos x="8" y="102"/>
                </a:cxn>
                <a:cxn ang="0">
                  <a:pos x="41" y="114"/>
                </a:cxn>
                <a:cxn ang="0">
                  <a:pos x="57" y="135"/>
                </a:cxn>
                <a:cxn ang="0">
                  <a:pos x="71" y="135"/>
                </a:cxn>
                <a:cxn ang="0">
                  <a:pos x="78" y="150"/>
                </a:cxn>
                <a:cxn ang="0">
                  <a:pos x="96" y="179"/>
                </a:cxn>
                <a:cxn ang="0">
                  <a:pos x="81" y="126"/>
                </a:cxn>
                <a:cxn ang="0">
                  <a:pos x="80" y="93"/>
                </a:cxn>
                <a:cxn ang="0">
                  <a:pos x="71" y="63"/>
                </a:cxn>
                <a:cxn ang="0">
                  <a:pos x="63" y="41"/>
                </a:cxn>
                <a:cxn ang="0">
                  <a:pos x="57" y="20"/>
                </a:cxn>
                <a:cxn ang="0">
                  <a:pos x="48" y="2"/>
                </a:cxn>
              </a:cxnLst>
              <a:rect l="0" t="0" r="r" b="b"/>
              <a:pathLst>
                <a:path w="96" h="183">
                  <a:moveTo>
                    <a:pt x="48" y="2"/>
                  </a:moveTo>
                  <a:cubicBezTo>
                    <a:pt x="47" y="4"/>
                    <a:pt x="49" y="25"/>
                    <a:pt x="51" y="35"/>
                  </a:cubicBezTo>
                  <a:cubicBezTo>
                    <a:pt x="53" y="45"/>
                    <a:pt x="58" y="53"/>
                    <a:pt x="60" y="62"/>
                  </a:cubicBezTo>
                  <a:cubicBezTo>
                    <a:pt x="62" y="71"/>
                    <a:pt x="61" y="85"/>
                    <a:pt x="62" y="92"/>
                  </a:cubicBezTo>
                  <a:cubicBezTo>
                    <a:pt x="63" y="99"/>
                    <a:pt x="67" y="99"/>
                    <a:pt x="68" y="105"/>
                  </a:cubicBezTo>
                  <a:cubicBezTo>
                    <a:pt x="69" y="111"/>
                    <a:pt x="73" y="128"/>
                    <a:pt x="71" y="126"/>
                  </a:cubicBezTo>
                  <a:cubicBezTo>
                    <a:pt x="69" y="124"/>
                    <a:pt x="63" y="101"/>
                    <a:pt x="57" y="93"/>
                  </a:cubicBezTo>
                  <a:cubicBezTo>
                    <a:pt x="51" y="85"/>
                    <a:pt x="44" y="80"/>
                    <a:pt x="35" y="78"/>
                  </a:cubicBezTo>
                  <a:cubicBezTo>
                    <a:pt x="26" y="76"/>
                    <a:pt x="10" y="79"/>
                    <a:pt x="5" y="83"/>
                  </a:cubicBezTo>
                  <a:cubicBezTo>
                    <a:pt x="0" y="87"/>
                    <a:pt x="2" y="97"/>
                    <a:pt x="8" y="102"/>
                  </a:cubicBezTo>
                  <a:cubicBezTo>
                    <a:pt x="14" y="107"/>
                    <a:pt x="33" y="109"/>
                    <a:pt x="41" y="114"/>
                  </a:cubicBezTo>
                  <a:cubicBezTo>
                    <a:pt x="49" y="119"/>
                    <a:pt x="52" y="132"/>
                    <a:pt x="57" y="135"/>
                  </a:cubicBezTo>
                  <a:cubicBezTo>
                    <a:pt x="62" y="138"/>
                    <a:pt x="68" y="133"/>
                    <a:pt x="71" y="135"/>
                  </a:cubicBezTo>
                  <a:cubicBezTo>
                    <a:pt x="74" y="137"/>
                    <a:pt x="74" y="143"/>
                    <a:pt x="78" y="150"/>
                  </a:cubicBezTo>
                  <a:cubicBezTo>
                    <a:pt x="82" y="157"/>
                    <a:pt x="96" y="183"/>
                    <a:pt x="96" y="179"/>
                  </a:cubicBezTo>
                  <a:cubicBezTo>
                    <a:pt x="96" y="175"/>
                    <a:pt x="84" y="140"/>
                    <a:pt x="81" y="126"/>
                  </a:cubicBezTo>
                  <a:cubicBezTo>
                    <a:pt x="78" y="112"/>
                    <a:pt x="82" y="104"/>
                    <a:pt x="80" y="93"/>
                  </a:cubicBezTo>
                  <a:cubicBezTo>
                    <a:pt x="78" y="82"/>
                    <a:pt x="74" y="72"/>
                    <a:pt x="71" y="63"/>
                  </a:cubicBezTo>
                  <a:cubicBezTo>
                    <a:pt x="68" y="54"/>
                    <a:pt x="65" y="48"/>
                    <a:pt x="63" y="41"/>
                  </a:cubicBezTo>
                  <a:cubicBezTo>
                    <a:pt x="61" y="34"/>
                    <a:pt x="59" y="26"/>
                    <a:pt x="57" y="20"/>
                  </a:cubicBezTo>
                  <a:cubicBezTo>
                    <a:pt x="55" y="14"/>
                    <a:pt x="49" y="0"/>
                    <a:pt x="48" y="2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50" name="Freeform 60"/>
            <p:cNvSpPr>
              <a:spLocks/>
            </p:cNvSpPr>
            <p:nvPr/>
          </p:nvSpPr>
          <p:spPr bwMode="invGray">
            <a:xfrm>
              <a:off x="3943" y="3153"/>
              <a:ext cx="40" cy="13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25"/>
                </a:cxn>
                <a:cxn ang="0">
                  <a:pos x="9" y="54"/>
                </a:cxn>
                <a:cxn ang="0">
                  <a:pos x="18" y="94"/>
                </a:cxn>
                <a:cxn ang="0">
                  <a:pos x="34" y="129"/>
                </a:cxn>
                <a:cxn ang="0">
                  <a:pos x="54" y="175"/>
                </a:cxn>
                <a:cxn ang="0">
                  <a:pos x="40" y="115"/>
                </a:cxn>
                <a:cxn ang="0">
                  <a:pos x="34" y="93"/>
                </a:cxn>
                <a:cxn ang="0">
                  <a:pos x="28" y="61"/>
                </a:cxn>
                <a:cxn ang="0">
                  <a:pos x="25" y="46"/>
                </a:cxn>
                <a:cxn ang="0">
                  <a:pos x="16" y="37"/>
                </a:cxn>
                <a:cxn ang="0">
                  <a:pos x="6" y="0"/>
                </a:cxn>
              </a:cxnLst>
              <a:rect l="0" t="0" r="r" b="b"/>
              <a:pathLst>
                <a:path w="54" h="175">
                  <a:moveTo>
                    <a:pt x="6" y="0"/>
                  </a:moveTo>
                  <a:lnTo>
                    <a:pt x="0" y="25"/>
                  </a:lnTo>
                  <a:cubicBezTo>
                    <a:pt x="3" y="48"/>
                    <a:pt x="3" y="40"/>
                    <a:pt x="9" y="54"/>
                  </a:cubicBezTo>
                  <a:cubicBezTo>
                    <a:pt x="10" y="66"/>
                    <a:pt x="12" y="83"/>
                    <a:pt x="18" y="94"/>
                  </a:cubicBezTo>
                  <a:cubicBezTo>
                    <a:pt x="21" y="109"/>
                    <a:pt x="25" y="117"/>
                    <a:pt x="34" y="129"/>
                  </a:cubicBezTo>
                  <a:cubicBezTo>
                    <a:pt x="35" y="143"/>
                    <a:pt x="35" y="171"/>
                    <a:pt x="54" y="175"/>
                  </a:cubicBezTo>
                  <a:cubicBezTo>
                    <a:pt x="52" y="133"/>
                    <a:pt x="53" y="141"/>
                    <a:pt x="40" y="115"/>
                  </a:cubicBezTo>
                  <a:cubicBezTo>
                    <a:pt x="39" y="108"/>
                    <a:pt x="37" y="100"/>
                    <a:pt x="34" y="93"/>
                  </a:cubicBezTo>
                  <a:cubicBezTo>
                    <a:pt x="33" y="82"/>
                    <a:pt x="30" y="72"/>
                    <a:pt x="28" y="61"/>
                  </a:cubicBezTo>
                  <a:cubicBezTo>
                    <a:pt x="28" y="58"/>
                    <a:pt x="28" y="50"/>
                    <a:pt x="25" y="46"/>
                  </a:cubicBezTo>
                  <a:cubicBezTo>
                    <a:pt x="22" y="43"/>
                    <a:pt x="16" y="37"/>
                    <a:pt x="16" y="37"/>
                  </a:cubicBezTo>
                  <a:cubicBezTo>
                    <a:pt x="14" y="25"/>
                    <a:pt x="13" y="9"/>
                    <a:pt x="6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51" name="Freeform 61"/>
            <p:cNvSpPr>
              <a:spLocks/>
            </p:cNvSpPr>
            <p:nvPr/>
          </p:nvSpPr>
          <p:spPr bwMode="invGray">
            <a:xfrm>
              <a:off x="3988" y="3290"/>
              <a:ext cx="65" cy="5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8" y="34"/>
                </a:cxn>
                <a:cxn ang="0">
                  <a:pos x="23" y="43"/>
                </a:cxn>
                <a:cxn ang="0">
                  <a:pos x="48" y="49"/>
                </a:cxn>
                <a:cxn ang="0">
                  <a:pos x="62" y="57"/>
                </a:cxn>
                <a:cxn ang="0">
                  <a:pos x="74" y="66"/>
                </a:cxn>
                <a:cxn ang="0">
                  <a:pos x="86" y="69"/>
                </a:cxn>
                <a:cxn ang="0">
                  <a:pos x="72" y="39"/>
                </a:cxn>
                <a:cxn ang="0">
                  <a:pos x="63" y="22"/>
                </a:cxn>
                <a:cxn ang="0">
                  <a:pos x="36" y="24"/>
                </a:cxn>
                <a:cxn ang="0">
                  <a:pos x="24" y="19"/>
                </a:cxn>
                <a:cxn ang="0">
                  <a:pos x="6" y="0"/>
                </a:cxn>
                <a:cxn ang="0">
                  <a:pos x="2" y="0"/>
                </a:cxn>
              </a:cxnLst>
              <a:rect l="0" t="0" r="r" b="b"/>
              <a:pathLst>
                <a:path w="86" h="73">
                  <a:moveTo>
                    <a:pt x="2" y="0"/>
                  </a:moveTo>
                  <a:cubicBezTo>
                    <a:pt x="3" y="17"/>
                    <a:pt x="0" y="23"/>
                    <a:pt x="8" y="34"/>
                  </a:cubicBezTo>
                  <a:cubicBezTo>
                    <a:pt x="10" y="43"/>
                    <a:pt x="14" y="42"/>
                    <a:pt x="23" y="43"/>
                  </a:cubicBezTo>
                  <a:cubicBezTo>
                    <a:pt x="30" y="47"/>
                    <a:pt x="40" y="48"/>
                    <a:pt x="48" y="49"/>
                  </a:cubicBezTo>
                  <a:cubicBezTo>
                    <a:pt x="53" y="51"/>
                    <a:pt x="57" y="54"/>
                    <a:pt x="62" y="57"/>
                  </a:cubicBezTo>
                  <a:cubicBezTo>
                    <a:pt x="66" y="62"/>
                    <a:pt x="68" y="64"/>
                    <a:pt x="74" y="66"/>
                  </a:cubicBezTo>
                  <a:cubicBezTo>
                    <a:pt x="78" y="72"/>
                    <a:pt x="79" y="73"/>
                    <a:pt x="86" y="69"/>
                  </a:cubicBezTo>
                  <a:cubicBezTo>
                    <a:pt x="83" y="53"/>
                    <a:pt x="80" y="52"/>
                    <a:pt x="72" y="39"/>
                  </a:cubicBezTo>
                  <a:cubicBezTo>
                    <a:pt x="68" y="34"/>
                    <a:pt x="63" y="22"/>
                    <a:pt x="63" y="22"/>
                  </a:cubicBezTo>
                  <a:cubicBezTo>
                    <a:pt x="52" y="26"/>
                    <a:pt x="48" y="26"/>
                    <a:pt x="36" y="24"/>
                  </a:cubicBezTo>
                  <a:cubicBezTo>
                    <a:pt x="24" y="15"/>
                    <a:pt x="43" y="29"/>
                    <a:pt x="24" y="19"/>
                  </a:cubicBezTo>
                  <a:cubicBezTo>
                    <a:pt x="15" y="15"/>
                    <a:pt x="16" y="2"/>
                    <a:pt x="6" y="0"/>
                  </a:cubicBezTo>
                  <a:cubicBezTo>
                    <a:pt x="1" y="4"/>
                    <a:pt x="2" y="5"/>
                    <a:pt x="2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52" name="Freeform 62"/>
            <p:cNvSpPr>
              <a:spLocks/>
            </p:cNvSpPr>
            <p:nvPr/>
          </p:nvSpPr>
          <p:spPr bwMode="invGray">
            <a:xfrm>
              <a:off x="4092" y="3195"/>
              <a:ext cx="83" cy="117"/>
            </a:xfrm>
            <a:custGeom>
              <a:avLst/>
              <a:gdLst/>
              <a:ahLst/>
              <a:cxnLst>
                <a:cxn ang="0">
                  <a:pos x="98" y="0"/>
                </a:cxn>
                <a:cxn ang="0">
                  <a:pos x="75" y="10"/>
                </a:cxn>
                <a:cxn ang="0">
                  <a:pos x="23" y="15"/>
                </a:cxn>
                <a:cxn ang="0">
                  <a:pos x="14" y="33"/>
                </a:cxn>
                <a:cxn ang="0">
                  <a:pos x="11" y="61"/>
                </a:cxn>
                <a:cxn ang="0">
                  <a:pos x="14" y="75"/>
                </a:cxn>
                <a:cxn ang="0">
                  <a:pos x="3" y="88"/>
                </a:cxn>
                <a:cxn ang="0">
                  <a:pos x="14" y="109"/>
                </a:cxn>
                <a:cxn ang="0">
                  <a:pos x="23" y="124"/>
                </a:cxn>
                <a:cxn ang="0">
                  <a:pos x="15" y="144"/>
                </a:cxn>
                <a:cxn ang="0">
                  <a:pos x="24" y="156"/>
                </a:cxn>
                <a:cxn ang="0">
                  <a:pos x="42" y="144"/>
                </a:cxn>
                <a:cxn ang="0">
                  <a:pos x="50" y="93"/>
                </a:cxn>
                <a:cxn ang="0">
                  <a:pos x="56" y="126"/>
                </a:cxn>
                <a:cxn ang="0">
                  <a:pos x="65" y="145"/>
                </a:cxn>
                <a:cxn ang="0">
                  <a:pos x="62" y="112"/>
                </a:cxn>
                <a:cxn ang="0">
                  <a:pos x="72" y="73"/>
                </a:cxn>
                <a:cxn ang="0">
                  <a:pos x="69" y="51"/>
                </a:cxn>
                <a:cxn ang="0">
                  <a:pos x="54" y="60"/>
                </a:cxn>
                <a:cxn ang="0">
                  <a:pos x="35" y="54"/>
                </a:cxn>
                <a:cxn ang="0">
                  <a:pos x="41" y="36"/>
                </a:cxn>
                <a:cxn ang="0">
                  <a:pos x="62" y="34"/>
                </a:cxn>
                <a:cxn ang="0">
                  <a:pos x="78" y="39"/>
                </a:cxn>
                <a:cxn ang="0">
                  <a:pos x="98" y="30"/>
                </a:cxn>
                <a:cxn ang="0">
                  <a:pos x="111" y="13"/>
                </a:cxn>
                <a:cxn ang="0">
                  <a:pos x="98" y="0"/>
                </a:cxn>
              </a:cxnLst>
              <a:rect l="0" t="0" r="r" b="b"/>
              <a:pathLst>
                <a:path w="111" h="156">
                  <a:moveTo>
                    <a:pt x="98" y="0"/>
                  </a:moveTo>
                  <a:cubicBezTo>
                    <a:pt x="75" y="2"/>
                    <a:pt x="87" y="8"/>
                    <a:pt x="75" y="10"/>
                  </a:cubicBezTo>
                  <a:cubicBezTo>
                    <a:pt x="72" y="10"/>
                    <a:pt x="25" y="3"/>
                    <a:pt x="23" y="15"/>
                  </a:cubicBezTo>
                  <a:cubicBezTo>
                    <a:pt x="25" y="26"/>
                    <a:pt x="23" y="27"/>
                    <a:pt x="14" y="33"/>
                  </a:cubicBezTo>
                  <a:cubicBezTo>
                    <a:pt x="15" y="43"/>
                    <a:pt x="20" y="54"/>
                    <a:pt x="11" y="61"/>
                  </a:cubicBezTo>
                  <a:cubicBezTo>
                    <a:pt x="8" y="68"/>
                    <a:pt x="10" y="69"/>
                    <a:pt x="14" y="75"/>
                  </a:cubicBezTo>
                  <a:cubicBezTo>
                    <a:pt x="16" y="84"/>
                    <a:pt x="12" y="86"/>
                    <a:pt x="3" y="88"/>
                  </a:cubicBezTo>
                  <a:cubicBezTo>
                    <a:pt x="1" y="99"/>
                    <a:pt x="0" y="106"/>
                    <a:pt x="14" y="109"/>
                  </a:cubicBezTo>
                  <a:cubicBezTo>
                    <a:pt x="21" y="112"/>
                    <a:pt x="20" y="118"/>
                    <a:pt x="23" y="124"/>
                  </a:cubicBezTo>
                  <a:cubicBezTo>
                    <a:pt x="25" y="133"/>
                    <a:pt x="23" y="139"/>
                    <a:pt x="15" y="144"/>
                  </a:cubicBezTo>
                  <a:cubicBezTo>
                    <a:pt x="17" y="150"/>
                    <a:pt x="18" y="153"/>
                    <a:pt x="24" y="156"/>
                  </a:cubicBezTo>
                  <a:cubicBezTo>
                    <a:pt x="31" y="154"/>
                    <a:pt x="36" y="148"/>
                    <a:pt x="42" y="144"/>
                  </a:cubicBezTo>
                  <a:cubicBezTo>
                    <a:pt x="41" y="128"/>
                    <a:pt x="33" y="103"/>
                    <a:pt x="50" y="93"/>
                  </a:cubicBezTo>
                  <a:cubicBezTo>
                    <a:pt x="52" y="105"/>
                    <a:pt x="46" y="116"/>
                    <a:pt x="56" y="126"/>
                  </a:cubicBezTo>
                  <a:cubicBezTo>
                    <a:pt x="57" y="134"/>
                    <a:pt x="58" y="141"/>
                    <a:pt x="65" y="145"/>
                  </a:cubicBezTo>
                  <a:cubicBezTo>
                    <a:pt x="70" y="134"/>
                    <a:pt x="64" y="123"/>
                    <a:pt x="62" y="112"/>
                  </a:cubicBezTo>
                  <a:cubicBezTo>
                    <a:pt x="65" y="97"/>
                    <a:pt x="55" y="81"/>
                    <a:pt x="72" y="73"/>
                  </a:cubicBezTo>
                  <a:cubicBezTo>
                    <a:pt x="79" y="64"/>
                    <a:pt x="75" y="59"/>
                    <a:pt x="69" y="51"/>
                  </a:cubicBezTo>
                  <a:cubicBezTo>
                    <a:pt x="61" y="52"/>
                    <a:pt x="61" y="56"/>
                    <a:pt x="54" y="60"/>
                  </a:cubicBezTo>
                  <a:cubicBezTo>
                    <a:pt x="37" y="57"/>
                    <a:pt x="43" y="60"/>
                    <a:pt x="35" y="54"/>
                  </a:cubicBezTo>
                  <a:cubicBezTo>
                    <a:pt x="31" y="45"/>
                    <a:pt x="28" y="39"/>
                    <a:pt x="41" y="36"/>
                  </a:cubicBezTo>
                  <a:cubicBezTo>
                    <a:pt x="49" y="32"/>
                    <a:pt x="53" y="33"/>
                    <a:pt x="62" y="34"/>
                  </a:cubicBezTo>
                  <a:cubicBezTo>
                    <a:pt x="67" y="36"/>
                    <a:pt x="73" y="36"/>
                    <a:pt x="78" y="39"/>
                  </a:cubicBezTo>
                  <a:cubicBezTo>
                    <a:pt x="85" y="36"/>
                    <a:pt x="90" y="31"/>
                    <a:pt x="98" y="30"/>
                  </a:cubicBezTo>
                  <a:cubicBezTo>
                    <a:pt x="104" y="26"/>
                    <a:pt x="107" y="19"/>
                    <a:pt x="111" y="13"/>
                  </a:cubicBezTo>
                  <a:cubicBezTo>
                    <a:pt x="107" y="8"/>
                    <a:pt x="102" y="4"/>
                    <a:pt x="98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53" name="Freeform 63"/>
            <p:cNvSpPr>
              <a:spLocks/>
            </p:cNvSpPr>
            <p:nvPr/>
          </p:nvSpPr>
          <p:spPr bwMode="invGray">
            <a:xfrm>
              <a:off x="4064" y="2777"/>
              <a:ext cx="22" cy="71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16"/>
                </a:cxn>
                <a:cxn ang="0">
                  <a:pos x="6" y="37"/>
                </a:cxn>
                <a:cxn ang="0">
                  <a:pos x="1" y="61"/>
                </a:cxn>
                <a:cxn ang="0">
                  <a:pos x="16" y="94"/>
                </a:cxn>
                <a:cxn ang="0">
                  <a:pos x="30" y="82"/>
                </a:cxn>
                <a:cxn ang="0">
                  <a:pos x="22" y="61"/>
                </a:cxn>
                <a:cxn ang="0">
                  <a:pos x="12" y="0"/>
                </a:cxn>
              </a:cxnLst>
              <a:rect l="0" t="0" r="r" b="b"/>
              <a:pathLst>
                <a:path w="30" h="94">
                  <a:moveTo>
                    <a:pt x="12" y="0"/>
                  </a:moveTo>
                  <a:cubicBezTo>
                    <a:pt x="9" y="6"/>
                    <a:pt x="4" y="11"/>
                    <a:pt x="0" y="16"/>
                  </a:cubicBezTo>
                  <a:cubicBezTo>
                    <a:pt x="1" y="23"/>
                    <a:pt x="3" y="30"/>
                    <a:pt x="6" y="37"/>
                  </a:cubicBezTo>
                  <a:cubicBezTo>
                    <a:pt x="3" y="45"/>
                    <a:pt x="4" y="53"/>
                    <a:pt x="1" y="61"/>
                  </a:cubicBezTo>
                  <a:cubicBezTo>
                    <a:pt x="3" y="81"/>
                    <a:pt x="2" y="83"/>
                    <a:pt x="16" y="94"/>
                  </a:cubicBezTo>
                  <a:cubicBezTo>
                    <a:pt x="24" y="92"/>
                    <a:pt x="27" y="90"/>
                    <a:pt x="30" y="82"/>
                  </a:cubicBezTo>
                  <a:cubicBezTo>
                    <a:pt x="28" y="73"/>
                    <a:pt x="26" y="69"/>
                    <a:pt x="22" y="61"/>
                  </a:cubicBezTo>
                  <a:cubicBezTo>
                    <a:pt x="19" y="40"/>
                    <a:pt x="18" y="20"/>
                    <a:pt x="12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54" name="Freeform 64"/>
            <p:cNvSpPr>
              <a:spLocks/>
            </p:cNvSpPr>
            <p:nvPr/>
          </p:nvSpPr>
          <p:spPr bwMode="invGray">
            <a:xfrm>
              <a:off x="4078" y="2896"/>
              <a:ext cx="61" cy="118"/>
            </a:xfrm>
            <a:custGeom>
              <a:avLst/>
              <a:gdLst/>
              <a:ahLst/>
              <a:cxnLst>
                <a:cxn ang="0">
                  <a:pos x="12" y="2"/>
                </a:cxn>
                <a:cxn ang="0">
                  <a:pos x="0" y="20"/>
                </a:cxn>
                <a:cxn ang="0">
                  <a:pos x="8" y="49"/>
                </a:cxn>
                <a:cxn ang="0">
                  <a:pos x="6" y="107"/>
                </a:cxn>
                <a:cxn ang="0">
                  <a:pos x="17" y="103"/>
                </a:cxn>
                <a:cxn ang="0">
                  <a:pos x="20" y="115"/>
                </a:cxn>
                <a:cxn ang="0">
                  <a:pos x="29" y="122"/>
                </a:cxn>
                <a:cxn ang="0">
                  <a:pos x="38" y="140"/>
                </a:cxn>
                <a:cxn ang="0">
                  <a:pos x="48" y="128"/>
                </a:cxn>
                <a:cxn ang="0">
                  <a:pos x="65" y="134"/>
                </a:cxn>
                <a:cxn ang="0">
                  <a:pos x="63" y="109"/>
                </a:cxn>
                <a:cxn ang="0">
                  <a:pos x="48" y="104"/>
                </a:cxn>
                <a:cxn ang="0">
                  <a:pos x="39" y="91"/>
                </a:cxn>
                <a:cxn ang="0">
                  <a:pos x="33" y="73"/>
                </a:cxn>
                <a:cxn ang="0">
                  <a:pos x="41" y="53"/>
                </a:cxn>
                <a:cxn ang="0">
                  <a:pos x="35" y="35"/>
                </a:cxn>
                <a:cxn ang="0">
                  <a:pos x="42" y="20"/>
                </a:cxn>
                <a:cxn ang="0">
                  <a:pos x="29" y="4"/>
                </a:cxn>
                <a:cxn ang="0">
                  <a:pos x="18" y="7"/>
                </a:cxn>
                <a:cxn ang="0">
                  <a:pos x="12" y="2"/>
                </a:cxn>
              </a:cxnLst>
              <a:rect l="0" t="0" r="r" b="b"/>
              <a:pathLst>
                <a:path w="81" h="158">
                  <a:moveTo>
                    <a:pt x="12" y="2"/>
                  </a:moveTo>
                  <a:cubicBezTo>
                    <a:pt x="8" y="8"/>
                    <a:pt x="3" y="13"/>
                    <a:pt x="0" y="20"/>
                  </a:cubicBezTo>
                  <a:cubicBezTo>
                    <a:pt x="5" y="31"/>
                    <a:pt x="6" y="35"/>
                    <a:pt x="8" y="49"/>
                  </a:cubicBezTo>
                  <a:cubicBezTo>
                    <a:pt x="7" y="69"/>
                    <a:pt x="4" y="87"/>
                    <a:pt x="6" y="107"/>
                  </a:cubicBezTo>
                  <a:cubicBezTo>
                    <a:pt x="8" y="106"/>
                    <a:pt x="14" y="101"/>
                    <a:pt x="17" y="103"/>
                  </a:cubicBezTo>
                  <a:cubicBezTo>
                    <a:pt x="20" y="105"/>
                    <a:pt x="17" y="112"/>
                    <a:pt x="20" y="115"/>
                  </a:cubicBezTo>
                  <a:cubicBezTo>
                    <a:pt x="22" y="118"/>
                    <a:pt x="29" y="122"/>
                    <a:pt x="29" y="122"/>
                  </a:cubicBezTo>
                  <a:cubicBezTo>
                    <a:pt x="29" y="133"/>
                    <a:pt x="27" y="158"/>
                    <a:pt x="38" y="140"/>
                  </a:cubicBezTo>
                  <a:cubicBezTo>
                    <a:pt x="39" y="133"/>
                    <a:pt x="41" y="131"/>
                    <a:pt x="48" y="128"/>
                  </a:cubicBezTo>
                  <a:cubicBezTo>
                    <a:pt x="55" y="130"/>
                    <a:pt x="59" y="133"/>
                    <a:pt x="65" y="134"/>
                  </a:cubicBezTo>
                  <a:cubicBezTo>
                    <a:pt x="81" y="131"/>
                    <a:pt x="76" y="112"/>
                    <a:pt x="63" y="109"/>
                  </a:cubicBezTo>
                  <a:cubicBezTo>
                    <a:pt x="58" y="107"/>
                    <a:pt x="53" y="106"/>
                    <a:pt x="48" y="104"/>
                  </a:cubicBezTo>
                  <a:cubicBezTo>
                    <a:pt x="45" y="100"/>
                    <a:pt x="42" y="95"/>
                    <a:pt x="39" y="91"/>
                  </a:cubicBezTo>
                  <a:cubicBezTo>
                    <a:pt x="38" y="85"/>
                    <a:pt x="36" y="79"/>
                    <a:pt x="33" y="73"/>
                  </a:cubicBezTo>
                  <a:cubicBezTo>
                    <a:pt x="31" y="64"/>
                    <a:pt x="33" y="58"/>
                    <a:pt x="41" y="53"/>
                  </a:cubicBezTo>
                  <a:cubicBezTo>
                    <a:pt x="48" y="44"/>
                    <a:pt x="47" y="38"/>
                    <a:pt x="35" y="35"/>
                  </a:cubicBezTo>
                  <a:cubicBezTo>
                    <a:pt x="36" y="28"/>
                    <a:pt x="39" y="26"/>
                    <a:pt x="42" y="20"/>
                  </a:cubicBezTo>
                  <a:cubicBezTo>
                    <a:pt x="41" y="13"/>
                    <a:pt x="35" y="8"/>
                    <a:pt x="29" y="4"/>
                  </a:cubicBezTo>
                  <a:cubicBezTo>
                    <a:pt x="25" y="9"/>
                    <a:pt x="23" y="13"/>
                    <a:pt x="18" y="7"/>
                  </a:cubicBezTo>
                  <a:cubicBezTo>
                    <a:pt x="17" y="0"/>
                    <a:pt x="19" y="2"/>
                    <a:pt x="12" y="2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55" name="Freeform 65"/>
            <p:cNvSpPr>
              <a:spLocks/>
            </p:cNvSpPr>
            <p:nvPr/>
          </p:nvSpPr>
          <p:spPr bwMode="invGray">
            <a:xfrm>
              <a:off x="4121" y="3052"/>
              <a:ext cx="64" cy="79"/>
            </a:xfrm>
            <a:custGeom>
              <a:avLst/>
              <a:gdLst/>
              <a:ahLst/>
              <a:cxnLst>
                <a:cxn ang="0">
                  <a:pos x="52" y="0"/>
                </a:cxn>
                <a:cxn ang="0">
                  <a:pos x="44" y="18"/>
                </a:cxn>
                <a:cxn ang="0">
                  <a:pos x="32" y="30"/>
                </a:cxn>
                <a:cxn ang="0">
                  <a:pos x="16" y="35"/>
                </a:cxn>
                <a:cxn ang="0">
                  <a:pos x="8" y="48"/>
                </a:cxn>
                <a:cxn ang="0">
                  <a:pos x="4" y="74"/>
                </a:cxn>
                <a:cxn ang="0">
                  <a:pos x="13" y="71"/>
                </a:cxn>
                <a:cxn ang="0">
                  <a:pos x="25" y="62"/>
                </a:cxn>
                <a:cxn ang="0">
                  <a:pos x="34" y="69"/>
                </a:cxn>
                <a:cxn ang="0">
                  <a:pos x="58" y="99"/>
                </a:cxn>
                <a:cxn ang="0">
                  <a:pos x="71" y="72"/>
                </a:cxn>
                <a:cxn ang="0">
                  <a:pos x="85" y="68"/>
                </a:cxn>
                <a:cxn ang="0">
                  <a:pos x="74" y="39"/>
                </a:cxn>
                <a:cxn ang="0">
                  <a:pos x="52" y="0"/>
                </a:cxn>
              </a:cxnLst>
              <a:rect l="0" t="0" r="r" b="b"/>
              <a:pathLst>
                <a:path w="85" h="105">
                  <a:moveTo>
                    <a:pt x="52" y="0"/>
                  </a:moveTo>
                  <a:cubicBezTo>
                    <a:pt x="50" y="6"/>
                    <a:pt x="47" y="12"/>
                    <a:pt x="44" y="18"/>
                  </a:cubicBezTo>
                  <a:cubicBezTo>
                    <a:pt x="43" y="28"/>
                    <a:pt x="42" y="28"/>
                    <a:pt x="32" y="30"/>
                  </a:cubicBezTo>
                  <a:cubicBezTo>
                    <a:pt x="27" y="33"/>
                    <a:pt x="21" y="33"/>
                    <a:pt x="16" y="35"/>
                  </a:cubicBezTo>
                  <a:cubicBezTo>
                    <a:pt x="13" y="39"/>
                    <a:pt x="11" y="44"/>
                    <a:pt x="8" y="48"/>
                  </a:cubicBezTo>
                  <a:cubicBezTo>
                    <a:pt x="4" y="66"/>
                    <a:pt x="0" y="42"/>
                    <a:pt x="4" y="74"/>
                  </a:cubicBezTo>
                  <a:cubicBezTo>
                    <a:pt x="7" y="73"/>
                    <a:pt x="10" y="73"/>
                    <a:pt x="13" y="71"/>
                  </a:cubicBezTo>
                  <a:cubicBezTo>
                    <a:pt x="19" y="67"/>
                    <a:pt x="17" y="64"/>
                    <a:pt x="25" y="62"/>
                  </a:cubicBezTo>
                  <a:cubicBezTo>
                    <a:pt x="32" y="59"/>
                    <a:pt x="31" y="64"/>
                    <a:pt x="34" y="69"/>
                  </a:cubicBezTo>
                  <a:cubicBezTo>
                    <a:pt x="37" y="82"/>
                    <a:pt x="44" y="96"/>
                    <a:pt x="58" y="99"/>
                  </a:cubicBezTo>
                  <a:cubicBezTo>
                    <a:pt x="70" y="105"/>
                    <a:pt x="60" y="78"/>
                    <a:pt x="71" y="72"/>
                  </a:cubicBezTo>
                  <a:cubicBezTo>
                    <a:pt x="78" y="74"/>
                    <a:pt x="80" y="74"/>
                    <a:pt x="85" y="68"/>
                  </a:cubicBezTo>
                  <a:cubicBezTo>
                    <a:pt x="82" y="56"/>
                    <a:pt x="80" y="49"/>
                    <a:pt x="74" y="39"/>
                  </a:cubicBezTo>
                  <a:cubicBezTo>
                    <a:pt x="73" y="6"/>
                    <a:pt x="80" y="6"/>
                    <a:pt x="52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56" name="Freeform 66"/>
            <p:cNvSpPr>
              <a:spLocks/>
            </p:cNvSpPr>
            <p:nvPr/>
          </p:nvSpPr>
          <p:spPr bwMode="invGray">
            <a:xfrm>
              <a:off x="4197" y="3193"/>
              <a:ext cx="29" cy="49"/>
            </a:xfrm>
            <a:custGeom>
              <a:avLst/>
              <a:gdLst/>
              <a:ahLst/>
              <a:cxnLst>
                <a:cxn ang="0">
                  <a:pos x="6" y="27"/>
                </a:cxn>
                <a:cxn ang="0">
                  <a:pos x="26" y="66"/>
                </a:cxn>
                <a:cxn ang="0">
                  <a:pos x="30" y="52"/>
                </a:cxn>
                <a:cxn ang="0">
                  <a:pos x="38" y="40"/>
                </a:cxn>
                <a:cxn ang="0">
                  <a:pos x="30" y="25"/>
                </a:cxn>
                <a:cxn ang="0">
                  <a:pos x="20" y="13"/>
                </a:cxn>
                <a:cxn ang="0">
                  <a:pos x="11" y="1"/>
                </a:cxn>
                <a:cxn ang="0">
                  <a:pos x="2" y="12"/>
                </a:cxn>
                <a:cxn ang="0">
                  <a:pos x="6" y="27"/>
                </a:cxn>
              </a:cxnLst>
              <a:rect l="0" t="0" r="r" b="b"/>
              <a:pathLst>
                <a:path w="38" h="66">
                  <a:moveTo>
                    <a:pt x="6" y="27"/>
                  </a:moveTo>
                  <a:cubicBezTo>
                    <a:pt x="8" y="52"/>
                    <a:pt x="5" y="58"/>
                    <a:pt x="26" y="66"/>
                  </a:cubicBezTo>
                  <a:cubicBezTo>
                    <a:pt x="36" y="63"/>
                    <a:pt x="33" y="61"/>
                    <a:pt x="30" y="52"/>
                  </a:cubicBezTo>
                  <a:cubicBezTo>
                    <a:pt x="28" y="41"/>
                    <a:pt x="34" y="49"/>
                    <a:pt x="38" y="40"/>
                  </a:cubicBezTo>
                  <a:cubicBezTo>
                    <a:pt x="34" y="35"/>
                    <a:pt x="33" y="30"/>
                    <a:pt x="30" y="25"/>
                  </a:cubicBezTo>
                  <a:cubicBezTo>
                    <a:pt x="29" y="14"/>
                    <a:pt x="30" y="0"/>
                    <a:pt x="20" y="13"/>
                  </a:cubicBezTo>
                  <a:cubicBezTo>
                    <a:pt x="14" y="9"/>
                    <a:pt x="12" y="8"/>
                    <a:pt x="11" y="1"/>
                  </a:cubicBezTo>
                  <a:cubicBezTo>
                    <a:pt x="5" y="4"/>
                    <a:pt x="3" y="5"/>
                    <a:pt x="2" y="12"/>
                  </a:cubicBezTo>
                  <a:cubicBezTo>
                    <a:pt x="3" y="25"/>
                    <a:pt x="0" y="21"/>
                    <a:pt x="6" y="27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57" name="Freeform 67"/>
            <p:cNvSpPr>
              <a:spLocks/>
            </p:cNvSpPr>
            <p:nvPr/>
          </p:nvSpPr>
          <p:spPr bwMode="invGray">
            <a:xfrm>
              <a:off x="4181" y="3275"/>
              <a:ext cx="18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23"/>
                </a:cxn>
                <a:cxn ang="0">
                  <a:pos x="24" y="11"/>
                </a:cxn>
                <a:cxn ang="0">
                  <a:pos x="0" y="0"/>
                </a:cxn>
              </a:cxnLst>
              <a:rect l="0" t="0" r="r" b="b"/>
              <a:pathLst>
                <a:path w="24" h="23">
                  <a:moveTo>
                    <a:pt x="0" y="0"/>
                  </a:moveTo>
                  <a:cubicBezTo>
                    <a:pt x="1" y="8"/>
                    <a:pt x="3" y="16"/>
                    <a:pt x="6" y="23"/>
                  </a:cubicBezTo>
                  <a:cubicBezTo>
                    <a:pt x="19" y="20"/>
                    <a:pt x="19" y="22"/>
                    <a:pt x="24" y="11"/>
                  </a:cubicBezTo>
                  <a:cubicBezTo>
                    <a:pt x="20" y="0"/>
                    <a:pt x="4" y="8"/>
                    <a:pt x="0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58" name="Freeform 68"/>
            <p:cNvSpPr>
              <a:spLocks/>
            </p:cNvSpPr>
            <p:nvPr/>
          </p:nvSpPr>
          <p:spPr bwMode="invGray">
            <a:xfrm>
              <a:off x="4208" y="3265"/>
              <a:ext cx="45" cy="37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8"/>
                </a:cxn>
                <a:cxn ang="0">
                  <a:pos x="28" y="33"/>
                </a:cxn>
                <a:cxn ang="0">
                  <a:pos x="42" y="46"/>
                </a:cxn>
                <a:cxn ang="0">
                  <a:pos x="60" y="42"/>
                </a:cxn>
                <a:cxn ang="0">
                  <a:pos x="49" y="24"/>
                </a:cxn>
                <a:cxn ang="0">
                  <a:pos x="28" y="3"/>
                </a:cxn>
                <a:cxn ang="0">
                  <a:pos x="19" y="16"/>
                </a:cxn>
                <a:cxn ang="0">
                  <a:pos x="9" y="0"/>
                </a:cxn>
              </a:cxnLst>
              <a:rect l="0" t="0" r="r" b="b"/>
              <a:pathLst>
                <a:path w="60" h="49">
                  <a:moveTo>
                    <a:pt x="9" y="0"/>
                  </a:moveTo>
                  <a:cubicBezTo>
                    <a:pt x="8" y="7"/>
                    <a:pt x="0" y="18"/>
                    <a:pt x="0" y="18"/>
                  </a:cubicBezTo>
                  <a:cubicBezTo>
                    <a:pt x="2" y="36"/>
                    <a:pt x="9" y="31"/>
                    <a:pt x="28" y="33"/>
                  </a:cubicBezTo>
                  <a:cubicBezTo>
                    <a:pt x="33" y="40"/>
                    <a:pt x="33" y="44"/>
                    <a:pt x="42" y="46"/>
                  </a:cubicBezTo>
                  <a:cubicBezTo>
                    <a:pt x="49" y="49"/>
                    <a:pt x="56" y="49"/>
                    <a:pt x="60" y="42"/>
                  </a:cubicBezTo>
                  <a:cubicBezTo>
                    <a:pt x="58" y="32"/>
                    <a:pt x="59" y="26"/>
                    <a:pt x="49" y="24"/>
                  </a:cubicBezTo>
                  <a:cubicBezTo>
                    <a:pt x="47" y="12"/>
                    <a:pt x="41" y="5"/>
                    <a:pt x="28" y="3"/>
                  </a:cubicBezTo>
                  <a:cubicBezTo>
                    <a:pt x="23" y="10"/>
                    <a:pt x="30" y="23"/>
                    <a:pt x="19" y="16"/>
                  </a:cubicBezTo>
                  <a:cubicBezTo>
                    <a:pt x="17" y="6"/>
                    <a:pt x="20" y="0"/>
                    <a:pt x="9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59" name="Freeform 69"/>
            <p:cNvSpPr>
              <a:spLocks/>
            </p:cNvSpPr>
            <p:nvPr/>
          </p:nvSpPr>
          <p:spPr bwMode="invGray">
            <a:xfrm>
              <a:off x="4277" y="3335"/>
              <a:ext cx="24" cy="33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0" y="11"/>
                </a:cxn>
                <a:cxn ang="0">
                  <a:pos x="12" y="32"/>
                </a:cxn>
                <a:cxn ang="0">
                  <a:pos x="24" y="36"/>
                </a:cxn>
                <a:cxn ang="0">
                  <a:pos x="28" y="0"/>
                </a:cxn>
              </a:cxnLst>
              <a:rect l="0" t="0" r="r" b="b"/>
              <a:pathLst>
                <a:path w="32" h="44">
                  <a:moveTo>
                    <a:pt x="28" y="0"/>
                  </a:moveTo>
                  <a:cubicBezTo>
                    <a:pt x="32" y="10"/>
                    <a:pt x="18" y="9"/>
                    <a:pt x="10" y="11"/>
                  </a:cubicBezTo>
                  <a:cubicBezTo>
                    <a:pt x="0" y="18"/>
                    <a:pt x="7" y="24"/>
                    <a:pt x="12" y="32"/>
                  </a:cubicBezTo>
                  <a:cubicBezTo>
                    <a:pt x="14" y="44"/>
                    <a:pt x="15" y="41"/>
                    <a:pt x="24" y="36"/>
                  </a:cubicBezTo>
                  <a:cubicBezTo>
                    <a:pt x="32" y="25"/>
                    <a:pt x="29" y="14"/>
                    <a:pt x="28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60" name="Freeform 70"/>
            <p:cNvSpPr>
              <a:spLocks/>
            </p:cNvSpPr>
            <p:nvPr/>
          </p:nvSpPr>
          <p:spPr bwMode="invGray">
            <a:xfrm>
              <a:off x="4544" y="3293"/>
              <a:ext cx="46" cy="4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14"/>
                </a:cxn>
                <a:cxn ang="0">
                  <a:pos x="24" y="35"/>
                </a:cxn>
                <a:cxn ang="0">
                  <a:pos x="36" y="54"/>
                </a:cxn>
                <a:cxn ang="0">
                  <a:pos x="46" y="63"/>
                </a:cxn>
                <a:cxn ang="0">
                  <a:pos x="61" y="56"/>
                </a:cxn>
                <a:cxn ang="0">
                  <a:pos x="33" y="17"/>
                </a:cxn>
                <a:cxn ang="0">
                  <a:pos x="7" y="0"/>
                </a:cxn>
              </a:cxnLst>
              <a:rect l="0" t="0" r="r" b="b"/>
              <a:pathLst>
                <a:path w="61" h="63">
                  <a:moveTo>
                    <a:pt x="7" y="0"/>
                  </a:moveTo>
                  <a:cubicBezTo>
                    <a:pt x="6" y="6"/>
                    <a:pt x="3" y="9"/>
                    <a:pt x="0" y="14"/>
                  </a:cubicBezTo>
                  <a:cubicBezTo>
                    <a:pt x="7" y="23"/>
                    <a:pt x="13" y="31"/>
                    <a:pt x="24" y="35"/>
                  </a:cubicBezTo>
                  <a:cubicBezTo>
                    <a:pt x="27" y="42"/>
                    <a:pt x="31" y="48"/>
                    <a:pt x="36" y="54"/>
                  </a:cubicBezTo>
                  <a:cubicBezTo>
                    <a:pt x="37" y="61"/>
                    <a:pt x="40" y="59"/>
                    <a:pt x="46" y="63"/>
                  </a:cubicBezTo>
                  <a:cubicBezTo>
                    <a:pt x="54" y="62"/>
                    <a:pt x="56" y="62"/>
                    <a:pt x="61" y="56"/>
                  </a:cubicBezTo>
                  <a:cubicBezTo>
                    <a:pt x="59" y="46"/>
                    <a:pt x="42" y="23"/>
                    <a:pt x="33" y="17"/>
                  </a:cubicBezTo>
                  <a:cubicBezTo>
                    <a:pt x="23" y="10"/>
                    <a:pt x="14" y="9"/>
                    <a:pt x="7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61" name="Freeform 71"/>
            <p:cNvSpPr>
              <a:spLocks/>
            </p:cNvSpPr>
            <p:nvPr/>
          </p:nvSpPr>
          <p:spPr bwMode="invGray">
            <a:xfrm>
              <a:off x="4147" y="3352"/>
              <a:ext cx="46" cy="50"/>
            </a:xfrm>
            <a:custGeom>
              <a:avLst/>
              <a:gdLst/>
              <a:ahLst/>
              <a:cxnLst>
                <a:cxn ang="0">
                  <a:pos x="28" y="7"/>
                </a:cxn>
                <a:cxn ang="0">
                  <a:pos x="30" y="34"/>
                </a:cxn>
                <a:cxn ang="0">
                  <a:pos x="16" y="43"/>
                </a:cxn>
                <a:cxn ang="0">
                  <a:pos x="22" y="67"/>
                </a:cxn>
                <a:cxn ang="0">
                  <a:pos x="48" y="58"/>
                </a:cxn>
                <a:cxn ang="0">
                  <a:pos x="60" y="47"/>
                </a:cxn>
                <a:cxn ang="0">
                  <a:pos x="51" y="28"/>
                </a:cxn>
                <a:cxn ang="0">
                  <a:pos x="57" y="14"/>
                </a:cxn>
                <a:cxn ang="0">
                  <a:pos x="55" y="2"/>
                </a:cxn>
                <a:cxn ang="0">
                  <a:pos x="46" y="4"/>
                </a:cxn>
                <a:cxn ang="0">
                  <a:pos x="51" y="5"/>
                </a:cxn>
                <a:cxn ang="0">
                  <a:pos x="49" y="16"/>
                </a:cxn>
                <a:cxn ang="0">
                  <a:pos x="43" y="23"/>
                </a:cxn>
                <a:cxn ang="0">
                  <a:pos x="28" y="7"/>
                </a:cxn>
              </a:cxnLst>
              <a:rect l="0" t="0" r="r" b="b"/>
              <a:pathLst>
                <a:path w="61" h="67">
                  <a:moveTo>
                    <a:pt x="28" y="7"/>
                  </a:moveTo>
                  <a:cubicBezTo>
                    <a:pt x="17" y="15"/>
                    <a:pt x="24" y="25"/>
                    <a:pt x="30" y="34"/>
                  </a:cubicBezTo>
                  <a:cubicBezTo>
                    <a:pt x="27" y="44"/>
                    <a:pt x="26" y="44"/>
                    <a:pt x="16" y="43"/>
                  </a:cubicBezTo>
                  <a:cubicBezTo>
                    <a:pt x="0" y="46"/>
                    <a:pt x="13" y="63"/>
                    <a:pt x="22" y="67"/>
                  </a:cubicBezTo>
                  <a:cubicBezTo>
                    <a:pt x="31" y="65"/>
                    <a:pt x="39" y="60"/>
                    <a:pt x="48" y="58"/>
                  </a:cubicBezTo>
                  <a:cubicBezTo>
                    <a:pt x="51" y="52"/>
                    <a:pt x="54" y="50"/>
                    <a:pt x="60" y="47"/>
                  </a:cubicBezTo>
                  <a:cubicBezTo>
                    <a:pt x="61" y="40"/>
                    <a:pt x="51" y="28"/>
                    <a:pt x="51" y="28"/>
                  </a:cubicBezTo>
                  <a:cubicBezTo>
                    <a:pt x="52" y="22"/>
                    <a:pt x="55" y="19"/>
                    <a:pt x="57" y="14"/>
                  </a:cubicBezTo>
                  <a:cubicBezTo>
                    <a:pt x="56" y="10"/>
                    <a:pt x="58" y="5"/>
                    <a:pt x="55" y="2"/>
                  </a:cubicBezTo>
                  <a:cubicBezTo>
                    <a:pt x="53" y="0"/>
                    <a:pt x="48" y="2"/>
                    <a:pt x="46" y="4"/>
                  </a:cubicBezTo>
                  <a:cubicBezTo>
                    <a:pt x="45" y="5"/>
                    <a:pt x="49" y="5"/>
                    <a:pt x="51" y="5"/>
                  </a:cubicBezTo>
                  <a:cubicBezTo>
                    <a:pt x="57" y="10"/>
                    <a:pt x="52" y="9"/>
                    <a:pt x="49" y="16"/>
                  </a:cubicBezTo>
                  <a:cubicBezTo>
                    <a:pt x="58" y="23"/>
                    <a:pt x="50" y="22"/>
                    <a:pt x="43" y="23"/>
                  </a:cubicBezTo>
                  <a:cubicBezTo>
                    <a:pt x="34" y="22"/>
                    <a:pt x="31" y="16"/>
                    <a:pt x="28" y="7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62" name="Freeform 72"/>
            <p:cNvSpPr>
              <a:spLocks/>
            </p:cNvSpPr>
            <p:nvPr/>
          </p:nvSpPr>
          <p:spPr bwMode="invGray">
            <a:xfrm>
              <a:off x="4098" y="3371"/>
              <a:ext cx="32" cy="27"/>
            </a:xfrm>
            <a:custGeom>
              <a:avLst/>
              <a:gdLst/>
              <a:ahLst/>
              <a:cxnLst>
                <a:cxn ang="0">
                  <a:pos x="21" y="3"/>
                </a:cxn>
                <a:cxn ang="0">
                  <a:pos x="6" y="6"/>
                </a:cxn>
                <a:cxn ang="0">
                  <a:pos x="33" y="36"/>
                </a:cxn>
                <a:cxn ang="0">
                  <a:pos x="42" y="30"/>
                </a:cxn>
                <a:cxn ang="0">
                  <a:pos x="21" y="3"/>
                </a:cxn>
              </a:cxnLst>
              <a:rect l="0" t="0" r="r" b="b"/>
              <a:pathLst>
                <a:path w="43" h="36">
                  <a:moveTo>
                    <a:pt x="21" y="3"/>
                  </a:moveTo>
                  <a:cubicBezTo>
                    <a:pt x="14" y="0"/>
                    <a:pt x="12" y="2"/>
                    <a:pt x="6" y="6"/>
                  </a:cubicBezTo>
                  <a:cubicBezTo>
                    <a:pt x="0" y="17"/>
                    <a:pt x="23" y="32"/>
                    <a:pt x="33" y="36"/>
                  </a:cubicBezTo>
                  <a:cubicBezTo>
                    <a:pt x="36" y="35"/>
                    <a:pt x="42" y="34"/>
                    <a:pt x="42" y="30"/>
                  </a:cubicBezTo>
                  <a:cubicBezTo>
                    <a:pt x="43" y="24"/>
                    <a:pt x="27" y="3"/>
                    <a:pt x="21" y="3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63" name="Freeform 73"/>
            <p:cNvSpPr>
              <a:spLocks/>
            </p:cNvSpPr>
            <p:nvPr/>
          </p:nvSpPr>
          <p:spPr bwMode="invGray">
            <a:xfrm>
              <a:off x="4077" y="3342"/>
              <a:ext cx="24" cy="31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26"/>
                </a:cxn>
                <a:cxn ang="0">
                  <a:pos x="16" y="24"/>
                </a:cxn>
                <a:cxn ang="0">
                  <a:pos x="19" y="29"/>
                </a:cxn>
                <a:cxn ang="0">
                  <a:pos x="16" y="35"/>
                </a:cxn>
                <a:cxn ang="0">
                  <a:pos x="30" y="21"/>
                </a:cxn>
                <a:cxn ang="0">
                  <a:pos x="24" y="9"/>
                </a:cxn>
                <a:cxn ang="0">
                  <a:pos x="21" y="0"/>
                </a:cxn>
              </a:cxnLst>
              <a:rect l="0" t="0" r="r" b="b"/>
              <a:pathLst>
                <a:path w="32" h="41">
                  <a:moveTo>
                    <a:pt x="21" y="0"/>
                  </a:moveTo>
                  <a:cubicBezTo>
                    <a:pt x="15" y="10"/>
                    <a:pt x="6" y="16"/>
                    <a:pt x="0" y="26"/>
                  </a:cubicBezTo>
                  <a:cubicBezTo>
                    <a:pt x="7" y="27"/>
                    <a:pt x="10" y="27"/>
                    <a:pt x="16" y="24"/>
                  </a:cubicBezTo>
                  <a:cubicBezTo>
                    <a:pt x="17" y="26"/>
                    <a:pt x="19" y="27"/>
                    <a:pt x="19" y="29"/>
                  </a:cubicBezTo>
                  <a:cubicBezTo>
                    <a:pt x="19" y="31"/>
                    <a:pt x="15" y="33"/>
                    <a:pt x="16" y="35"/>
                  </a:cubicBezTo>
                  <a:cubicBezTo>
                    <a:pt x="19" y="41"/>
                    <a:pt x="29" y="23"/>
                    <a:pt x="30" y="21"/>
                  </a:cubicBezTo>
                  <a:cubicBezTo>
                    <a:pt x="32" y="9"/>
                    <a:pt x="26" y="19"/>
                    <a:pt x="24" y="9"/>
                  </a:cubicBezTo>
                  <a:cubicBezTo>
                    <a:pt x="25" y="1"/>
                    <a:pt x="27" y="4"/>
                    <a:pt x="21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64" name="Freeform 74"/>
            <p:cNvSpPr>
              <a:spLocks/>
            </p:cNvSpPr>
            <p:nvPr/>
          </p:nvSpPr>
          <p:spPr bwMode="invGray">
            <a:xfrm>
              <a:off x="4111" y="3353"/>
              <a:ext cx="34" cy="24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7"/>
                </a:cxn>
                <a:cxn ang="0">
                  <a:pos x="27" y="31"/>
                </a:cxn>
                <a:cxn ang="0">
                  <a:pos x="45" y="24"/>
                </a:cxn>
                <a:cxn ang="0">
                  <a:pos x="22" y="10"/>
                </a:cxn>
                <a:cxn ang="0">
                  <a:pos x="21" y="0"/>
                </a:cxn>
              </a:cxnLst>
              <a:rect l="0" t="0" r="r" b="b"/>
              <a:pathLst>
                <a:path w="45" h="32">
                  <a:moveTo>
                    <a:pt x="21" y="0"/>
                  </a:moveTo>
                  <a:cubicBezTo>
                    <a:pt x="10" y="1"/>
                    <a:pt x="8" y="1"/>
                    <a:pt x="0" y="7"/>
                  </a:cubicBezTo>
                  <a:cubicBezTo>
                    <a:pt x="3" y="20"/>
                    <a:pt x="15" y="29"/>
                    <a:pt x="27" y="31"/>
                  </a:cubicBezTo>
                  <a:cubicBezTo>
                    <a:pt x="36" y="30"/>
                    <a:pt x="41" y="32"/>
                    <a:pt x="45" y="24"/>
                  </a:cubicBezTo>
                  <a:cubicBezTo>
                    <a:pt x="32" y="16"/>
                    <a:pt x="30" y="23"/>
                    <a:pt x="22" y="10"/>
                  </a:cubicBezTo>
                  <a:cubicBezTo>
                    <a:pt x="21" y="2"/>
                    <a:pt x="21" y="5"/>
                    <a:pt x="21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65" name="Freeform 75"/>
            <p:cNvSpPr>
              <a:spLocks/>
            </p:cNvSpPr>
            <p:nvPr/>
          </p:nvSpPr>
          <p:spPr bwMode="invGray">
            <a:xfrm>
              <a:off x="4062" y="3021"/>
              <a:ext cx="27" cy="55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1" y="15"/>
                </a:cxn>
                <a:cxn ang="0">
                  <a:pos x="9" y="36"/>
                </a:cxn>
                <a:cxn ang="0">
                  <a:pos x="0" y="59"/>
                </a:cxn>
                <a:cxn ang="0">
                  <a:pos x="8" y="74"/>
                </a:cxn>
                <a:cxn ang="0">
                  <a:pos x="20" y="59"/>
                </a:cxn>
                <a:cxn ang="0">
                  <a:pos x="35" y="32"/>
                </a:cxn>
                <a:cxn ang="0">
                  <a:pos x="30" y="0"/>
                </a:cxn>
              </a:cxnLst>
              <a:rect l="0" t="0" r="r" b="b"/>
              <a:pathLst>
                <a:path w="35" h="74">
                  <a:moveTo>
                    <a:pt x="30" y="0"/>
                  </a:moveTo>
                  <a:cubicBezTo>
                    <a:pt x="33" y="8"/>
                    <a:pt x="29" y="14"/>
                    <a:pt x="21" y="15"/>
                  </a:cubicBezTo>
                  <a:cubicBezTo>
                    <a:pt x="19" y="27"/>
                    <a:pt x="24" y="33"/>
                    <a:pt x="9" y="36"/>
                  </a:cubicBezTo>
                  <a:cubicBezTo>
                    <a:pt x="13" y="50"/>
                    <a:pt x="12" y="52"/>
                    <a:pt x="0" y="59"/>
                  </a:cubicBezTo>
                  <a:cubicBezTo>
                    <a:pt x="3" y="64"/>
                    <a:pt x="5" y="69"/>
                    <a:pt x="8" y="74"/>
                  </a:cubicBezTo>
                  <a:cubicBezTo>
                    <a:pt x="15" y="71"/>
                    <a:pt x="16" y="65"/>
                    <a:pt x="20" y="59"/>
                  </a:cubicBezTo>
                  <a:cubicBezTo>
                    <a:pt x="22" y="47"/>
                    <a:pt x="28" y="41"/>
                    <a:pt x="35" y="32"/>
                  </a:cubicBezTo>
                  <a:cubicBezTo>
                    <a:pt x="34" y="26"/>
                    <a:pt x="30" y="8"/>
                    <a:pt x="30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66" name="Freeform 76"/>
            <p:cNvSpPr>
              <a:spLocks/>
            </p:cNvSpPr>
            <p:nvPr/>
          </p:nvSpPr>
          <p:spPr bwMode="invGray">
            <a:xfrm>
              <a:off x="4113" y="3012"/>
              <a:ext cx="19" cy="55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4" y="8"/>
                </a:cxn>
                <a:cxn ang="0">
                  <a:pos x="0" y="22"/>
                </a:cxn>
                <a:cxn ang="0">
                  <a:pos x="15" y="41"/>
                </a:cxn>
                <a:cxn ang="0">
                  <a:pos x="25" y="56"/>
                </a:cxn>
                <a:cxn ang="0">
                  <a:pos x="16" y="20"/>
                </a:cxn>
                <a:cxn ang="0">
                  <a:pos x="13" y="7"/>
                </a:cxn>
              </a:cxnLst>
              <a:rect l="0" t="0" r="r" b="b"/>
              <a:pathLst>
                <a:path w="25" h="73">
                  <a:moveTo>
                    <a:pt x="13" y="7"/>
                  </a:moveTo>
                  <a:cubicBezTo>
                    <a:pt x="9" y="0"/>
                    <a:pt x="7" y="2"/>
                    <a:pt x="4" y="8"/>
                  </a:cubicBezTo>
                  <a:cubicBezTo>
                    <a:pt x="3" y="13"/>
                    <a:pt x="1" y="17"/>
                    <a:pt x="0" y="22"/>
                  </a:cubicBezTo>
                  <a:cubicBezTo>
                    <a:pt x="1" y="35"/>
                    <a:pt x="6" y="33"/>
                    <a:pt x="15" y="41"/>
                  </a:cubicBezTo>
                  <a:cubicBezTo>
                    <a:pt x="16" y="52"/>
                    <a:pt x="15" y="73"/>
                    <a:pt x="25" y="56"/>
                  </a:cubicBezTo>
                  <a:cubicBezTo>
                    <a:pt x="24" y="33"/>
                    <a:pt x="23" y="36"/>
                    <a:pt x="16" y="20"/>
                  </a:cubicBezTo>
                  <a:cubicBezTo>
                    <a:pt x="15" y="11"/>
                    <a:pt x="16" y="15"/>
                    <a:pt x="13" y="7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67" name="Freeform 77"/>
            <p:cNvSpPr>
              <a:spLocks/>
            </p:cNvSpPr>
            <p:nvPr/>
          </p:nvSpPr>
          <p:spPr bwMode="invGray">
            <a:xfrm>
              <a:off x="4135" y="2995"/>
              <a:ext cx="10" cy="2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" y="10"/>
                </a:cxn>
                <a:cxn ang="0">
                  <a:pos x="11" y="25"/>
                </a:cxn>
                <a:cxn ang="0">
                  <a:pos x="11" y="0"/>
                </a:cxn>
              </a:cxnLst>
              <a:rect l="0" t="0" r="r" b="b"/>
              <a:pathLst>
                <a:path w="14" h="33">
                  <a:moveTo>
                    <a:pt x="11" y="0"/>
                  </a:moveTo>
                  <a:cubicBezTo>
                    <a:pt x="7" y="3"/>
                    <a:pt x="5" y="7"/>
                    <a:pt x="1" y="10"/>
                  </a:cubicBezTo>
                  <a:cubicBezTo>
                    <a:pt x="2" y="18"/>
                    <a:pt x="0" y="33"/>
                    <a:pt x="11" y="25"/>
                  </a:cubicBezTo>
                  <a:cubicBezTo>
                    <a:pt x="14" y="15"/>
                    <a:pt x="5" y="4"/>
                    <a:pt x="11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68" name="Freeform 78"/>
            <p:cNvSpPr>
              <a:spLocks/>
            </p:cNvSpPr>
            <p:nvPr/>
          </p:nvSpPr>
          <p:spPr bwMode="invGray">
            <a:xfrm>
              <a:off x="4145" y="3007"/>
              <a:ext cx="21" cy="4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1" y="14"/>
                </a:cxn>
                <a:cxn ang="0">
                  <a:pos x="20" y="21"/>
                </a:cxn>
                <a:cxn ang="0">
                  <a:pos x="8" y="39"/>
                </a:cxn>
                <a:cxn ang="0">
                  <a:pos x="0" y="56"/>
                </a:cxn>
                <a:cxn ang="0">
                  <a:pos x="11" y="57"/>
                </a:cxn>
                <a:cxn ang="0">
                  <a:pos x="26" y="26"/>
                </a:cxn>
                <a:cxn ang="0">
                  <a:pos x="5" y="0"/>
                </a:cxn>
              </a:cxnLst>
              <a:rect l="0" t="0" r="r" b="b"/>
              <a:pathLst>
                <a:path w="28" h="64">
                  <a:moveTo>
                    <a:pt x="5" y="0"/>
                  </a:moveTo>
                  <a:cubicBezTo>
                    <a:pt x="6" y="5"/>
                    <a:pt x="7" y="10"/>
                    <a:pt x="11" y="14"/>
                  </a:cubicBezTo>
                  <a:cubicBezTo>
                    <a:pt x="14" y="17"/>
                    <a:pt x="20" y="21"/>
                    <a:pt x="20" y="21"/>
                  </a:cubicBezTo>
                  <a:cubicBezTo>
                    <a:pt x="9" y="27"/>
                    <a:pt x="0" y="23"/>
                    <a:pt x="8" y="39"/>
                  </a:cubicBezTo>
                  <a:cubicBezTo>
                    <a:pt x="6" y="47"/>
                    <a:pt x="4" y="50"/>
                    <a:pt x="0" y="56"/>
                  </a:cubicBezTo>
                  <a:cubicBezTo>
                    <a:pt x="4" y="62"/>
                    <a:pt x="7" y="64"/>
                    <a:pt x="11" y="57"/>
                  </a:cubicBezTo>
                  <a:cubicBezTo>
                    <a:pt x="13" y="43"/>
                    <a:pt x="10" y="29"/>
                    <a:pt x="26" y="26"/>
                  </a:cubicBezTo>
                  <a:cubicBezTo>
                    <a:pt x="28" y="15"/>
                    <a:pt x="14" y="4"/>
                    <a:pt x="5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69" name="Freeform 79"/>
            <p:cNvSpPr>
              <a:spLocks/>
            </p:cNvSpPr>
            <p:nvPr/>
          </p:nvSpPr>
          <p:spPr bwMode="invGray">
            <a:xfrm>
              <a:off x="3876" y="3076"/>
              <a:ext cx="12" cy="27"/>
            </a:xfrm>
            <a:custGeom>
              <a:avLst/>
              <a:gdLst/>
              <a:ahLst/>
              <a:cxnLst>
                <a:cxn ang="0">
                  <a:pos x="14" y="3"/>
                </a:cxn>
                <a:cxn ang="0">
                  <a:pos x="0" y="7"/>
                </a:cxn>
                <a:cxn ang="0">
                  <a:pos x="8" y="22"/>
                </a:cxn>
                <a:cxn ang="0">
                  <a:pos x="14" y="3"/>
                </a:cxn>
              </a:cxnLst>
              <a:rect l="0" t="0" r="r" b="b"/>
              <a:pathLst>
                <a:path w="16" h="36">
                  <a:moveTo>
                    <a:pt x="14" y="3"/>
                  </a:moveTo>
                  <a:cubicBezTo>
                    <a:pt x="7" y="0"/>
                    <a:pt x="4" y="1"/>
                    <a:pt x="0" y="7"/>
                  </a:cubicBezTo>
                  <a:cubicBezTo>
                    <a:pt x="3" y="14"/>
                    <a:pt x="2" y="17"/>
                    <a:pt x="8" y="22"/>
                  </a:cubicBezTo>
                  <a:cubicBezTo>
                    <a:pt x="16" y="36"/>
                    <a:pt x="11" y="7"/>
                    <a:pt x="14" y="3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70" name="Freeform 80"/>
            <p:cNvSpPr>
              <a:spLocks/>
            </p:cNvSpPr>
            <p:nvPr/>
          </p:nvSpPr>
          <p:spPr bwMode="invGray">
            <a:xfrm>
              <a:off x="3866" y="3053"/>
              <a:ext cx="10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71" name="Freeform 81"/>
            <p:cNvSpPr>
              <a:spLocks/>
            </p:cNvSpPr>
            <p:nvPr/>
          </p:nvSpPr>
          <p:spPr bwMode="invGray">
            <a:xfrm>
              <a:off x="3862" y="3035"/>
              <a:ext cx="12" cy="14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0" y="10"/>
                </a:cxn>
                <a:cxn ang="0">
                  <a:pos x="12" y="19"/>
                </a:cxn>
                <a:cxn ang="0">
                  <a:pos x="10" y="5"/>
                </a:cxn>
              </a:cxnLst>
              <a:rect l="0" t="0" r="r" b="b"/>
              <a:pathLst>
                <a:path w="16" h="19">
                  <a:moveTo>
                    <a:pt x="10" y="5"/>
                  </a:moveTo>
                  <a:cubicBezTo>
                    <a:pt x="4" y="0"/>
                    <a:pt x="1" y="3"/>
                    <a:pt x="0" y="10"/>
                  </a:cubicBezTo>
                  <a:cubicBezTo>
                    <a:pt x="4" y="15"/>
                    <a:pt x="7" y="16"/>
                    <a:pt x="12" y="19"/>
                  </a:cubicBezTo>
                  <a:cubicBezTo>
                    <a:pt x="16" y="12"/>
                    <a:pt x="14" y="12"/>
                    <a:pt x="10" y="5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72" name="Freeform 82"/>
            <p:cNvSpPr>
              <a:spLocks/>
            </p:cNvSpPr>
            <p:nvPr/>
          </p:nvSpPr>
          <p:spPr bwMode="invGray">
            <a:xfrm>
              <a:off x="3850" y="2995"/>
              <a:ext cx="11" cy="19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3"/>
                </a:cxn>
                <a:cxn ang="0">
                  <a:pos x="12" y="24"/>
                </a:cxn>
                <a:cxn ang="0">
                  <a:pos x="6" y="0"/>
                </a:cxn>
              </a:cxnLst>
              <a:rect l="0" t="0" r="r" b="b"/>
              <a:pathLst>
                <a:path w="14" h="25">
                  <a:moveTo>
                    <a:pt x="6" y="0"/>
                  </a:moveTo>
                  <a:cubicBezTo>
                    <a:pt x="4" y="5"/>
                    <a:pt x="3" y="9"/>
                    <a:pt x="0" y="13"/>
                  </a:cubicBezTo>
                  <a:cubicBezTo>
                    <a:pt x="1" y="24"/>
                    <a:pt x="1" y="25"/>
                    <a:pt x="12" y="24"/>
                  </a:cubicBezTo>
                  <a:cubicBezTo>
                    <a:pt x="14" y="12"/>
                    <a:pt x="8" y="10"/>
                    <a:pt x="6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73" name="Freeform 83"/>
            <p:cNvSpPr>
              <a:spLocks/>
            </p:cNvSpPr>
            <p:nvPr/>
          </p:nvSpPr>
          <p:spPr bwMode="invGray">
            <a:xfrm>
              <a:off x="3852" y="3020"/>
              <a:ext cx="16" cy="13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9" y="18"/>
                </a:cxn>
                <a:cxn ang="0">
                  <a:pos x="14" y="6"/>
                </a:cxn>
                <a:cxn ang="0">
                  <a:pos x="13" y="0"/>
                </a:cxn>
              </a:cxnLst>
              <a:rect l="0" t="0" r="r" b="b"/>
              <a:pathLst>
                <a:path w="22" h="18">
                  <a:moveTo>
                    <a:pt x="13" y="0"/>
                  </a:moveTo>
                  <a:cubicBezTo>
                    <a:pt x="0" y="8"/>
                    <a:pt x="9" y="12"/>
                    <a:pt x="19" y="18"/>
                  </a:cubicBezTo>
                  <a:cubicBezTo>
                    <a:pt x="20" y="11"/>
                    <a:pt x="22" y="8"/>
                    <a:pt x="14" y="6"/>
                  </a:cubicBezTo>
                  <a:cubicBezTo>
                    <a:pt x="9" y="3"/>
                    <a:pt x="9" y="5"/>
                    <a:pt x="13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74" name="Freeform 84"/>
            <p:cNvSpPr>
              <a:spLocks/>
            </p:cNvSpPr>
            <p:nvPr/>
          </p:nvSpPr>
          <p:spPr bwMode="invGray">
            <a:xfrm>
              <a:off x="4688" y="3643"/>
              <a:ext cx="45" cy="60"/>
            </a:xfrm>
            <a:custGeom>
              <a:avLst/>
              <a:gdLst/>
              <a:ahLst/>
              <a:cxnLst>
                <a:cxn ang="0">
                  <a:pos x="10" y="7"/>
                </a:cxn>
                <a:cxn ang="0">
                  <a:pos x="3" y="18"/>
                </a:cxn>
                <a:cxn ang="0">
                  <a:pos x="15" y="39"/>
                </a:cxn>
                <a:cxn ang="0">
                  <a:pos x="27" y="54"/>
                </a:cxn>
                <a:cxn ang="0">
                  <a:pos x="40" y="63"/>
                </a:cxn>
                <a:cxn ang="0">
                  <a:pos x="51" y="81"/>
                </a:cxn>
                <a:cxn ang="0">
                  <a:pos x="52" y="57"/>
                </a:cxn>
                <a:cxn ang="0">
                  <a:pos x="43" y="37"/>
                </a:cxn>
                <a:cxn ang="0">
                  <a:pos x="25" y="18"/>
                </a:cxn>
                <a:cxn ang="0">
                  <a:pos x="10" y="7"/>
                </a:cxn>
              </a:cxnLst>
              <a:rect l="0" t="0" r="r" b="b"/>
              <a:pathLst>
                <a:path w="60" h="81">
                  <a:moveTo>
                    <a:pt x="10" y="7"/>
                  </a:moveTo>
                  <a:cubicBezTo>
                    <a:pt x="0" y="0"/>
                    <a:pt x="0" y="9"/>
                    <a:pt x="3" y="18"/>
                  </a:cubicBezTo>
                  <a:cubicBezTo>
                    <a:pt x="5" y="25"/>
                    <a:pt x="12" y="32"/>
                    <a:pt x="15" y="39"/>
                  </a:cubicBezTo>
                  <a:cubicBezTo>
                    <a:pt x="16" y="51"/>
                    <a:pt x="17" y="51"/>
                    <a:pt x="27" y="54"/>
                  </a:cubicBezTo>
                  <a:cubicBezTo>
                    <a:pt x="31" y="57"/>
                    <a:pt x="36" y="60"/>
                    <a:pt x="40" y="63"/>
                  </a:cubicBezTo>
                  <a:cubicBezTo>
                    <a:pt x="43" y="70"/>
                    <a:pt x="45" y="77"/>
                    <a:pt x="51" y="81"/>
                  </a:cubicBezTo>
                  <a:cubicBezTo>
                    <a:pt x="60" y="75"/>
                    <a:pt x="56" y="66"/>
                    <a:pt x="52" y="57"/>
                  </a:cubicBezTo>
                  <a:cubicBezTo>
                    <a:pt x="51" y="49"/>
                    <a:pt x="50" y="41"/>
                    <a:pt x="43" y="37"/>
                  </a:cubicBezTo>
                  <a:cubicBezTo>
                    <a:pt x="37" y="30"/>
                    <a:pt x="33" y="23"/>
                    <a:pt x="25" y="18"/>
                  </a:cubicBezTo>
                  <a:cubicBezTo>
                    <a:pt x="20" y="12"/>
                    <a:pt x="17" y="9"/>
                    <a:pt x="10" y="7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75" name="Freeform 85"/>
            <p:cNvSpPr>
              <a:spLocks/>
            </p:cNvSpPr>
            <p:nvPr/>
          </p:nvSpPr>
          <p:spPr bwMode="invGray">
            <a:xfrm>
              <a:off x="4919" y="3594"/>
              <a:ext cx="53" cy="46"/>
            </a:xfrm>
            <a:custGeom>
              <a:avLst/>
              <a:gdLst/>
              <a:ahLst/>
              <a:cxnLst>
                <a:cxn ang="0">
                  <a:pos x="28" y="23"/>
                </a:cxn>
                <a:cxn ang="0">
                  <a:pos x="13" y="32"/>
                </a:cxn>
                <a:cxn ang="0">
                  <a:pos x="1" y="44"/>
                </a:cxn>
                <a:cxn ang="0">
                  <a:pos x="13" y="59"/>
                </a:cxn>
                <a:cxn ang="0">
                  <a:pos x="28" y="44"/>
                </a:cxn>
                <a:cxn ang="0">
                  <a:pos x="40" y="23"/>
                </a:cxn>
                <a:cxn ang="0">
                  <a:pos x="55" y="0"/>
                </a:cxn>
                <a:cxn ang="0">
                  <a:pos x="71" y="11"/>
                </a:cxn>
                <a:cxn ang="0">
                  <a:pos x="35" y="23"/>
                </a:cxn>
                <a:cxn ang="0">
                  <a:pos x="28" y="23"/>
                </a:cxn>
              </a:cxnLst>
              <a:rect l="0" t="0" r="r" b="b"/>
              <a:pathLst>
                <a:path w="71" h="61">
                  <a:moveTo>
                    <a:pt x="28" y="23"/>
                  </a:moveTo>
                  <a:cubicBezTo>
                    <a:pt x="25" y="33"/>
                    <a:pt x="25" y="33"/>
                    <a:pt x="13" y="32"/>
                  </a:cubicBezTo>
                  <a:cubicBezTo>
                    <a:pt x="2" y="33"/>
                    <a:pt x="3" y="34"/>
                    <a:pt x="1" y="44"/>
                  </a:cubicBezTo>
                  <a:cubicBezTo>
                    <a:pt x="2" y="60"/>
                    <a:pt x="0" y="61"/>
                    <a:pt x="13" y="59"/>
                  </a:cubicBezTo>
                  <a:cubicBezTo>
                    <a:pt x="19" y="54"/>
                    <a:pt x="21" y="48"/>
                    <a:pt x="28" y="44"/>
                  </a:cubicBezTo>
                  <a:cubicBezTo>
                    <a:pt x="30" y="33"/>
                    <a:pt x="28" y="25"/>
                    <a:pt x="40" y="23"/>
                  </a:cubicBezTo>
                  <a:cubicBezTo>
                    <a:pt x="42" y="12"/>
                    <a:pt x="44" y="4"/>
                    <a:pt x="55" y="0"/>
                  </a:cubicBezTo>
                  <a:cubicBezTo>
                    <a:pt x="65" y="2"/>
                    <a:pt x="69" y="1"/>
                    <a:pt x="71" y="11"/>
                  </a:cubicBezTo>
                  <a:cubicBezTo>
                    <a:pt x="63" y="22"/>
                    <a:pt x="48" y="21"/>
                    <a:pt x="35" y="23"/>
                  </a:cubicBezTo>
                  <a:cubicBezTo>
                    <a:pt x="30" y="27"/>
                    <a:pt x="32" y="27"/>
                    <a:pt x="28" y="23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76" name="Freeform 86"/>
            <p:cNvSpPr>
              <a:spLocks/>
            </p:cNvSpPr>
            <p:nvPr/>
          </p:nvSpPr>
          <p:spPr bwMode="invGray">
            <a:xfrm>
              <a:off x="4759" y="3569"/>
              <a:ext cx="17" cy="23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4"/>
                </a:cxn>
                <a:cxn ang="0">
                  <a:pos x="12" y="30"/>
                </a:cxn>
                <a:cxn ang="0">
                  <a:pos x="9" y="0"/>
                </a:cxn>
              </a:cxnLst>
              <a:rect l="0" t="0" r="r" b="b"/>
              <a:pathLst>
                <a:path w="23" h="30">
                  <a:moveTo>
                    <a:pt x="9" y="0"/>
                  </a:moveTo>
                  <a:cubicBezTo>
                    <a:pt x="8" y="7"/>
                    <a:pt x="3" y="8"/>
                    <a:pt x="0" y="14"/>
                  </a:cubicBezTo>
                  <a:cubicBezTo>
                    <a:pt x="3" y="21"/>
                    <a:pt x="8" y="24"/>
                    <a:pt x="12" y="30"/>
                  </a:cubicBezTo>
                  <a:cubicBezTo>
                    <a:pt x="23" y="15"/>
                    <a:pt x="4" y="9"/>
                    <a:pt x="9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77" name="Freeform 87"/>
            <p:cNvSpPr>
              <a:spLocks/>
            </p:cNvSpPr>
            <p:nvPr/>
          </p:nvSpPr>
          <p:spPr bwMode="invGray">
            <a:xfrm>
              <a:off x="4751" y="3547"/>
              <a:ext cx="20" cy="17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0" y="14"/>
                </a:cxn>
                <a:cxn ang="0">
                  <a:pos x="21" y="20"/>
                </a:cxn>
                <a:cxn ang="0">
                  <a:pos x="19" y="0"/>
                </a:cxn>
              </a:cxnLst>
              <a:rect l="0" t="0" r="r" b="b"/>
              <a:pathLst>
                <a:path w="26" h="23">
                  <a:moveTo>
                    <a:pt x="19" y="0"/>
                  </a:moveTo>
                  <a:cubicBezTo>
                    <a:pt x="17" y="12"/>
                    <a:pt x="10" y="11"/>
                    <a:pt x="0" y="14"/>
                  </a:cubicBezTo>
                  <a:cubicBezTo>
                    <a:pt x="5" y="23"/>
                    <a:pt x="11" y="22"/>
                    <a:pt x="21" y="20"/>
                  </a:cubicBezTo>
                  <a:cubicBezTo>
                    <a:pt x="26" y="12"/>
                    <a:pt x="23" y="7"/>
                    <a:pt x="19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78" name="Freeform 88"/>
            <p:cNvSpPr>
              <a:spLocks/>
            </p:cNvSpPr>
            <p:nvPr/>
          </p:nvSpPr>
          <p:spPr bwMode="invGray">
            <a:xfrm>
              <a:off x="4598" y="3353"/>
              <a:ext cx="24" cy="33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0" y="11"/>
                </a:cxn>
                <a:cxn ang="0">
                  <a:pos x="12" y="32"/>
                </a:cxn>
                <a:cxn ang="0">
                  <a:pos x="24" y="36"/>
                </a:cxn>
                <a:cxn ang="0">
                  <a:pos x="28" y="0"/>
                </a:cxn>
              </a:cxnLst>
              <a:rect l="0" t="0" r="r" b="b"/>
              <a:pathLst>
                <a:path w="32" h="44">
                  <a:moveTo>
                    <a:pt x="28" y="0"/>
                  </a:moveTo>
                  <a:cubicBezTo>
                    <a:pt x="32" y="10"/>
                    <a:pt x="18" y="9"/>
                    <a:pt x="10" y="11"/>
                  </a:cubicBezTo>
                  <a:cubicBezTo>
                    <a:pt x="0" y="18"/>
                    <a:pt x="7" y="24"/>
                    <a:pt x="12" y="32"/>
                  </a:cubicBezTo>
                  <a:cubicBezTo>
                    <a:pt x="14" y="44"/>
                    <a:pt x="15" y="41"/>
                    <a:pt x="24" y="36"/>
                  </a:cubicBezTo>
                  <a:cubicBezTo>
                    <a:pt x="32" y="25"/>
                    <a:pt x="29" y="14"/>
                    <a:pt x="28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79" name="Freeform 89"/>
            <p:cNvSpPr>
              <a:spLocks/>
            </p:cNvSpPr>
            <p:nvPr/>
          </p:nvSpPr>
          <p:spPr bwMode="invGray">
            <a:xfrm>
              <a:off x="4632" y="3396"/>
              <a:ext cx="26" cy="33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10" y="9"/>
                </a:cxn>
                <a:cxn ang="0">
                  <a:pos x="14" y="32"/>
                </a:cxn>
                <a:cxn ang="0">
                  <a:pos x="26" y="36"/>
                </a:cxn>
                <a:cxn ang="0">
                  <a:pos x="30" y="0"/>
                </a:cxn>
              </a:cxnLst>
              <a:rect l="0" t="0" r="r" b="b"/>
              <a:pathLst>
                <a:path w="34" h="44">
                  <a:moveTo>
                    <a:pt x="30" y="0"/>
                  </a:moveTo>
                  <a:cubicBezTo>
                    <a:pt x="34" y="10"/>
                    <a:pt x="18" y="7"/>
                    <a:pt x="10" y="9"/>
                  </a:cubicBezTo>
                  <a:cubicBezTo>
                    <a:pt x="0" y="16"/>
                    <a:pt x="9" y="24"/>
                    <a:pt x="14" y="32"/>
                  </a:cubicBezTo>
                  <a:cubicBezTo>
                    <a:pt x="16" y="44"/>
                    <a:pt x="17" y="41"/>
                    <a:pt x="26" y="36"/>
                  </a:cubicBezTo>
                  <a:cubicBezTo>
                    <a:pt x="34" y="25"/>
                    <a:pt x="31" y="14"/>
                    <a:pt x="30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80" name="Freeform 90"/>
            <p:cNvSpPr>
              <a:spLocks/>
            </p:cNvSpPr>
            <p:nvPr/>
          </p:nvSpPr>
          <p:spPr bwMode="invGray">
            <a:xfrm>
              <a:off x="4659" y="3459"/>
              <a:ext cx="28" cy="28"/>
            </a:xfrm>
            <a:custGeom>
              <a:avLst/>
              <a:gdLst/>
              <a:ahLst/>
              <a:cxnLst>
                <a:cxn ang="0">
                  <a:pos x="34" y="2"/>
                </a:cxn>
                <a:cxn ang="0">
                  <a:pos x="10" y="2"/>
                </a:cxn>
                <a:cxn ang="0">
                  <a:pos x="14" y="25"/>
                </a:cxn>
                <a:cxn ang="0">
                  <a:pos x="26" y="29"/>
                </a:cxn>
                <a:cxn ang="0">
                  <a:pos x="34" y="2"/>
                </a:cxn>
              </a:cxnLst>
              <a:rect l="0" t="0" r="r" b="b"/>
              <a:pathLst>
                <a:path w="38" h="37">
                  <a:moveTo>
                    <a:pt x="34" y="2"/>
                  </a:moveTo>
                  <a:cubicBezTo>
                    <a:pt x="38" y="12"/>
                    <a:pt x="18" y="0"/>
                    <a:pt x="10" y="2"/>
                  </a:cubicBezTo>
                  <a:cubicBezTo>
                    <a:pt x="0" y="9"/>
                    <a:pt x="9" y="17"/>
                    <a:pt x="14" y="25"/>
                  </a:cubicBezTo>
                  <a:cubicBezTo>
                    <a:pt x="16" y="37"/>
                    <a:pt x="17" y="34"/>
                    <a:pt x="26" y="29"/>
                  </a:cubicBezTo>
                  <a:cubicBezTo>
                    <a:pt x="34" y="18"/>
                    <a:pt x="35" y="16"/>
                    <a:pt x="34" y="2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81" name="Freeform 91"/>
            <p:cNvSpPr>
              <a:spLocks/>
            </p:cNvSpPr>
            <p:nvPr/>
          </p:nvSpPr>
          <p:spPr bwMode="invGray">
            <a:xfrm>
              <a:off x="4693" y="3449"/>
              <a:ext cx="28" cy="26"/>
            </a:xfrm>
            <a:custGeom>
              <a:avLst/>
              <a:gdLst/>
              <a:ahLst/>
              <a:cxnLst>
                <a:cxn ang="0">
                  <a:pos x="34" y="2"/>
                </a:cxn>
                <a:cxn ang="0">
                  <a:pos x="10" y="2"/>
                </a:cxn>
                <a:cxn ang="0">
                  <a:pos x="16" y="22"/>
                </a:cxn>
                <a:cxn ang="0">
                  <a:pos x="27" y="22"/>
                </a:cxn>
                <a:cxn ang="0">
                  <a:pos x="34" y="2"/>
                </a:cxn>
              </a:cxnLst>
              <a:rect l="0" t="0" r="r" b="b"/>
              <a:pathLst>
                <a:path w="38" h="34">
                  <a:moveTo>
                    <a:pt x="34" y="2"/>
                  </a:moveTo>
                  <a:cubicBezTo>
                    <a:pt x="38" y="12"/>
                    <a:pt x="18" y="0"/>
                    <a:pt x="10" y="2"/>
                  </a:cubicBezTo>
                  <a:cubicBezTo>
                    <a:pt x="0" y="9"/>
                    <a:pt x="11" y="14"/>
                    <a:pt x="16" y="22"/>
                  </a:cubicBezTo>
                  <a:cubicBezTo>
                    <a:pt x="18" y="34"/>
                    <a:pt x="18" y="27"/>
                    <a:pt x="27" y="22"/>
                  </a:cubicBezTo>
                  <a:cubicBezTo>
                    <a:pt x="35" y="11"/>
                    <a:pt x="35" y="16"/>
                    <a:pt x="34" y="2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82" name="Freeform 92"/>
            <p:cNvSpPr>
              <a:spLocks/>
            </p:cNvSpPr>
            <p:nvPr/>
          </p:nvSpPr>
          <p:spPr bwMode="invGray">
            <a:xfrm>
              <a:off x="4683" y="3413"/>
              <a:ext cx="26" cy="20"/>
            </a:xfrm>
            <a:custGeom>
              <a:avLst/>
              <a:gdLst/>
              <a:ahLst/>
              <a:cxnLst>
                <a:cxn ang="0">
                  <a:pos x="31" y="1"/>
                </a:cxn>
                <a:cxn ang="0">
                  <a:pos x="10" y="2"/>
                </a:cxn>
                <a:cxn ang="0">
                  <a:pos x="13" y="15"/>
                </a:cxn>
                <a:cxn ang="0">
                  <a:pos x="25" y="19"/>
                </a:cxn>
                <a:cxn ang="0">
                  <a:pos x="31" y="1"/>
                </a:cxn>
              </a:cxnLst>
              <a:rect l="0" t="0" r="r" b="b"/>
              <a:pathLst>
                <a:path w="35" h="27">
                  <a:moveTo>
                    <a:pt x="31" y="1"/>
                  </a:moveTo>
                  <a:cubicBezTo>
                    <a:pt x="35" y="11"/>
                    <a:pt x="18" y="0"/>
                    <a:pt x="10" y="2"/>
                  </a:cubicBezTo>
                  <a:cubicBezTo>
                    <a:pt x="0" y="9"/>
                    <a:pt x="8" y="7"/>
                    <a:pt x="13" y="15"/>
                  </a:cubicBezTo>
                  <a:cubicBezTo>
                    <a:pt x="15" y="27"/>
                    <a:pt x="16" y="24"/>
                    <a:pt x="25" y="19"/>
                  </a:cubicBezTo>
                  <a:cubicBezTo>
                    <a:pt x="33" y="8"/>
                    <a:pt x="32" y="15"/>
                    <a:pt x="31" y="1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83" name="Freeform 93"/>
            <p:cNvSpPr>
              <a:spLocks/>
            </p:cNvSpPr>
            <p:nvPr/>
          </p:nvSpPr>
          <p:spPr bwMode="invGray">
            <a:xfrm>
              <a:off x="4657" y="3388"/>
              <a:ext cx="26" cy="35"/>
            </a:xfrm>
            <a:custGeom>
              <a:avLst/>
              <a:gdLst/>
              <a:ahLst/>
              <a:cxnLst>
                <a:cxn ang="0">
                  <a:pos x="28" y="16"/>
                </a:cxn>
                <a:cxn ang="0">
                  <a:pos x="19" y="2"/>
                </a:cxn>
                <a:cxn ang="0">
                  <a:pos x="10" y="25"/>
                </a:cxn>
                <a:cxn ang="0">
                  <a:pos x="19" y="35"/>
                </a:cxn>
                <a:cxn ang="0">
                  <a:pos x="27" y="29"/>
                </a:cxn>
                <a:cxn ang="0">
                  <a:pos x="28" y="16"/>
                </a:cxn>
              </a:cxnLst>
              <a:rect l="0" t="0" r="r" b="b"/>
              <a:pathLst>
                <a:path w="35" h="47">
                  <a:moveTo>
                    <a:pt x="28" y="16"/>
                  </a:moveTo>
                  <a:cubicBezTo>
                    <a:pt x="27" y="13"/>
                    <a:pt x="22" y="0"/>
                    <a:pt x="19" y="2"/>
                  </a:cubicBezTo>
                  <a:cubicBezTo>
                    <a:pt x="16" y="4"/>
                    <a:pt x="10" y="20"/>
                    <a:pt x="10" y="25"/>
                  </a:cubicBezTo>
                  <a:cubicBezTo>
                    <a:pt x="0" y="32"/>
                    <a:pt x="14" y="27"/>
                    <a:pt x="19" y="35"/>
                  </a:cubicBezTo>
                  <a:cubicBezTo>
                    <a:pt x="21" y="47"/>
                    <a:pt x="18" y="34"/>
                    <a:pt x="27" y="29"/>
                  </a:cubicBezTo>
                  <a:cubicBezTo>
                    <a:pt x="35" y="18"/>
                    <a:pt x="29" y="30"/>
                    <a:pt x="28" y="16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84" name="Freeform 94"/>
            <p:cNvSpPr>
              <a:spLocks/>
            </p:cNvSpPr>
            <p:nvPr/>
          </p:nvSpPr>
          <p:spPr bwMode="invGray">
            <a:xfrm>
              <a:off x="4625" y="3372"/>
              <a:ext cx="24" cy="26"/>
            </a:xfrm>
            <a:custGeom>
              <a:avLst/>
              <a:gdLst/>
              <a:ahLst/>
              <a:cxnLst>
                <a:cxn ang="0">
                  <a:pos x="22" y="10"/>
                </a:cxn>
                <a:cxn ang="0">
                  <a:pos x="10" y="2"/>
                </a:cxn>
                <a:cxn ang="0">
                  <a:pos x="12" y="23"/>
                </a:cxn>
                <a:cxn ang="0">
                  <a:pos x="24" y="27"/>
                </a:cxn>
                <a:cxn ang="0">
                  <a:pos x="22" y="10"/>
                </a:cxn>
              </a:cxnLst>
              <a:rect l="0" t="0" r="r" b="b"/>
              <a:pathLst>
                <a:path w="32" h="35">
                  <a:moveTo>
                    <a:pt x="22" y="10"/>
                  </a:moveTo>
                  <a:cubicBezTo>
                    <a:pt x="26" y="20"/>
                    <a:pt x="18" y="0"/>
                    <a:pt x="10" y="2"/>
                  </a:cubicBezTo>
                  <a:cubicBezTo>
                    <a:pt x="0" y="9"/>
                    <a:pt x="7" y="15"/>
                    <a:pt x="12" y="23"/>
                  </a:cubicBezTo>
                  <a:cubicBezTo>
                    <a:pt x="14" y="35"/>
                    <a:pt x="15" y="32"/>
                    <a:pt x="24" y="27"/>
                  </a:cubicBezTo>
                  <a:cubicBezTo>
                    <a:pt x="32" y="16"/>
                    <a:pt x="23" y="24"/>
                    <a:pt x="22" y="1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85" name="Freeform 95"/>
            <p:cNvSpPr>
              <a:spLocks/>
            </p:cNvSpPr>
            <p:nvPr/>
          </p:nvSpPr>
          <p:spPr bwMode="invGray">
            <a:xfrm>
              <a:off x="4665" y="3425"/>
              <a:ext cx="24" cy="26"/>
            </a:xfrm>
            <a:custGeom>
              <a:avLst/>
              <a:gdLst/>
              <a:ahLst/>
              <a:cxnLst>
                <a:cxn ang="0">
                  <a:pos x="22" y="10"/>
                </a:cxn>
                <a:cxn ang="0">
                  <a:pos x="10" y="2"/>
                </a:cxn>
                <a:cxn ang="0">
                  <a:pos x="12" y="23"/>
                </a:cxn>
                <a:cxn ang="0">
                  <a:pos x="24" y="27"/>
                </a:cxn>
                <a:cxn ang="0">
                  <a:pos x="22" y="10"/>
                </a:cxn>
              </a:cxnLst>
              <a:rect l="0" t="0" r="r" b="b"/>
              <a:pathLst>
                <a:path w="32" h="35">
                  <a:moveTo>
                    <a:pt x="22" y="10"/>
                  </a:moveTo>
                  <a:cubicBezTo>
                    <a:pt x="26" y="20"/>
                    <a:pt x="18" y="0"/>
                    <a:pt x="10" y="2"/>
                  </a:cubicBezTo>
                  <a:cubicBezTo>
                    <a:pt x="0" y="9"/>
                    <a:pt x="7" y="15"/>
                    <a:pt x="12" y="23"/>
                  </a:cubicBezTo>
                  <a:cubicBezTo>
                    <a:pt x="14" y="35"/>
                    <a:pt x="15" y="32"/>
                    <a:pt x="24" y="27"/>
                  </a:cubicBezTo>
                  <a:cubicBezTo>
                    <a:pt x="32" y="16"/>
                    <a:pt x="23" y="24"/>
                    <a:pt x="22" y="1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86" name="Freeform 96"/>
            <p:cNvSpPr>
              <a:spLocks/>
            </p:cNvSpPr>
            <p:nvPr/>
          </p:nvSpPr>
          <p:spPr bwMode="invGray">
            <a:xfrm>
              <a:off x="3055" y="2051"/>
              <a:ext cx="141" cy="108"/>
            </a:xfrm>
            <a:custGeom>
              <a:avLst/>
              <a:gdLst/>
              <a:ahLst/>
              <a:cxnLst>
                <a:cxn ang="0">
                  <a:pos x="171" y="4"/>
                </a:cxn>
                <a:cxn ang="0">
                  <a:pos x="185" y="4"/>
                </a:cxn>
                <a:cxn ang="0">
                  <a:pos x="189" y="16"/>
                </a:cxn>
                <a:cxn ang="0">
                  <a:pos x="187" y="24"/>
                </a:cxn>
                <a:cxn ang="0">
                  <a:pos x="131" y="44"/>
                </a:cxn>
                <a:cxn ang="0">
                  <a:pos x="109" y="58"/>
                </a:cxn>
                <a:cxn ang="0">
                  <a:pos x="97" y="62"/>
                </a:cxn>
                <a:cxn ang="0">
                  <a:pos x="71" y="82"/>
                </a:cxn>
                <a:cxn ang="0">
                  <a:pos x="75" y="92"/>
                </a:cxn>
                <a:cxn ang="0">
                  <a:pos x="83" y="116"/>
                </a:cxn>
                <a:cxn ang="0">
                  <a:pos x="107" y="126"/>
                </a:cxn>
                <a:cxn ang="0">
                  <a:pos x="93" y="140"/>
                </a:cxn>
                <a:cxn ang="0">
                  <a:pos x="83" y="130"/>
                </a:cxn>
                <a:cxn ang="0">
                  <a:pos x="71" y="134"/>
                </a:cxn>
                <a:cxn ang="0">
                  <a:pos x="21" y="122"/>
                </a:cxn>
                <a:cxn ang="0">
                  <a:pos x="19" y="106"/>
                </a:cxn>
                <a:cxn ang="0">
                  <a:pos x="47" y="90"/>
                </a:cxn>
                <a:cxn ang="0">
                  <a:pos x="51" y="76"/>
                </a:cxn>
                <a:cxn ang="0">
                  <a:pos x="47" y="64"/>
                </a:cxn>
                <a:cxn ang="0">
                  <a:pos x="73" y="46"/>
                </a:cxn>
                <a:cxn ang="0">
                  <a:pos x="97" y="36"/>
                </a:cxn>
                <a:cxn ang="0">
                  <a:pos x="113" y="24"/>
                </a:cxn>
                <a:cxn ang="0">
                  <a:pos x="171" y="4"/>
                </a:cxn>
              </a:cxnLst>
              <a:rect l="0" t="0" r="r" b="b"/>
              <a:pathLst>
                <a:path w="189" h="144">
                  <a:moveTo>
                    <a:pt x="171" y="4"/>
                  </a:moveTo>
                  <a:cubicBezTo>
                    <a:pt x="174" y="3"/>
                    <a:pt x="182" y="0"/>
                    <a:pt x="185" y="4"/>
                  </a:cubicBezTo>
                  <a:cubicBezTo>
                    <a:pt x="187" y="7"/>
                    <a:pt x="189" y="16"/>
                    <a:pt x="189" y="16"/>
                  </a:cubicBezTo>
                  <a:cubicBezTo>
                    <a:pt x="188" y="19"/>
                    <a:pt x="189" y="22"/>
                    <a:pt x="187" y="24"/>
                  </a:cubicBezTo>
                  <a:cubicBezTo>
                    <a:pt x="175" y="34"/>
                    <a:pt x="146" y="34"/>
                    <a:pt x="131" y="44"/>
                  </a:cubicBezTo>
                  <a:cubicBezTo>
                    <a:pt x="125" y="53"/>
                    <a:pt x="120" y="54"/>
                    <a:pt x="109" y="58"/>
                  </a:cubicBezTo>
                  <a:cubicBezTo>
                    <a:pt x="105" y="59"/>
                    <a:pt x="97" y="62"/>
                    <a:pt x="97" y="62"/>
                  </a:cubicBezTo>
                  <a:cubicBezTo>
                    <a:pt x="88" y="76"/>
                    <a:pt x="83" y="74"/>
                    <a:pt x="71" y="82"/>
                  </a:cubicBezTo>
                  <a:cubicBezTo>
                    <a:pt x="66" y="98"/>
                    <a:pt x="70" y="78"/>
                    <a:pt x="75" y="92"/>
                  </a:cubicBezTo>
                  <a:cubicBezTo>
                    <a:pt x="81" y="108"/>
                    <a:pt x="71" y="108"/>
                    <a:pt x="83" y="116"/>
                  </a:cubicBezTo>
                  <a:cubicBezTo>
                    <a:pt x="90" y="121"/>
                    <a:pt x="107" y="126"/>
                    <a:pt x="107" y="126"/>
                  </a:cubicBezTo>
                  <a:cubicBezTo>
                    <a:pt x="105" y="139"/>
                    <a:pt x="106" y="144"/>
                    <a:pt x="93" y="140"/>
                  </a:cubicBezTo>
                  <a:cubicBezTo>
                    <a:pt x="91" y="137"/>
                    <a:pt x="87" y="130"/>
                    <a:pt x="83" y="130"/>
                  </a:cubicBezTo>
                  <a:cubicBezTo>
                    <a:pt x="79" y="130"/>
                    <a:pt x="71" y="134"/>
                    <a:pt x="71" y="134"/>
                  </a:cubicBezTo>
                  <a:cubicBezTo>
                    <a:pt x="52" y="129"/>
                    <a:pt x="42" y="124"/>
                    <a:pt x="21" y="122"/>
                  </a:cubicBezTo>
                  <a:cubicBezTo>
                    <a:pt x="14" y="115"/>
                    <a:pt x="0" y="102"/>
                    <a:pt x="19" y="106"/>
                  </a:cubicBezTo>
                  <a:cubicBezTo>
                    <a:pt x="29" y="91"/>
                    <a:pt x="26" y="93"/>
                    <a:pt x="47" y="90"/>
                  </a:cubicBezTo>
                  <a:cubicBezTo>
                    <a:pt x="55" y="84"/>
                    <a:pt x="54" y="88"/>
                    <a:pt x="51" y="76"/>
                  </a:cubicBezTo>
                  <a:cubicBezTo>
                    <a:pt x="50" y="72"/>
                    <a:pt x="47" y="64"/>
                    <a:pt x="47" y="64"/>
                  </a:cubicBezTo>
                  <a:cubicBezTo>
                    <a:pt x="50" y="41"/>
                    <a:pt x="50" y="43"/>
                    <a:pt x="73" y="46"/>
                  </a:cubicBezTo>
                  <a:cubicBezTo>
                    <a:pt x="82" y="45"/>
                    <a:pt x="97" y="36"/>
                    <a:pt x="97" y="36"/>
                  </a:cubicBezTo>
                  <a:cubicBezTo>
                    <a:pt x="102" y="29"/>
                    <a:pt x="105" y="27"/>
                    <a:pt x="113" y="24"/>
                  </a:cubicBezTo>
                  <a:cubicBezTo>
                    <a:pt x="134" y="27"/>
                    <a:pt x="161" y="25"/>
                    <a:pt x="171" y="4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87" name="Freeform 97"/>
            <p:cNvSpPr>
              <a:spLocks/>
            </p:cNvSpPr>
            <p:nvPr/>
          </p:nvSpPr>
          <p:spPr bwMode="invGray">
            <a:xfrm>
              <a:off x="3139" y="2155"/>
              <a:ext cx="40" cy="12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12" y="2"/>
                </a:cxn>
                <a:cxn ang="0">
                  <a:pos x="32" y="16"/>
                </a:cxn>
                <a:cxn ang="0">
                  <a:pos x="44" y="14"/>
                </a:cxn>
                <a:cxn ang="0">
                  <a:pos x="24" y="0"/>
                </a:cxn>
              </a:cxnLst>
              <a:rect l="0" t="0" r="r" b="b"/>
              <a:pathLst>
                <a:path w="53" h="17">
                  <a:moveTo>
                    <a:pt x="24" y="0"/>
                  </a:moveTo>
                  <a:cubicBezTo>
                    <a:pt x="20" y="1"/>
                    <a:pt x="16" y="0"/>
                    <a:pt x="12" y="2"/>
                  </a:cubicBezTo>
                  <a:cubicBezTo>
                    <a:pt x="0" y="9"/>
                    <a:pt x="30" y="15"/>
                    <a:pt x="32" y="16"/>
                  </a:cubicBezTo>
                  <a:cubicBezTo>
                    <a:pt x="36" y="15"/>
                    <a:pt x="41" y="17"/>
                    <a:pt x="44" y="14"/>
                  </a:cubicBezTo>
                  <a:cubicBezTo>
                    <a:pt x="53" y="3"/>
                    <a:pt x="30" y="0"/>
                    <a:pt x="24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88" name="Freeform 98"/>
            <p:cNvSpPr>
              <a:spLocks/>
            </p:cNvSpPr>
            <p:nvPr/>
          </p:nvSpPr>
          <p:spPr bwMode="invGray">
            <a:xfrm>
              <a:off x="3344" y="1999"/>
              <a:ext cx="42" cy="28"/>
            </a:xfrm>
            <a:custGeom>
              <a:avLst/>
              <a:gdLst/>
              <a:ahLst/>
              <a:cxnLst>
                <a:cxn ang="0">
                  <a:pos x="57" y="4"/>
                </a:cxn>
                <a:cxn ang="0">
                  <a:pos x="25" y="24"/>
                </a:cxn>
                <a:cxn ang="0">
                  <a:pos x="11" y="34"/>
                </a:cxn>
                <a:cxn ang="0">
                  <a:pos x="9" y="4"/>
                </a:cxn>
                <a:cxn ang="0">
                  <a:pos x="21" y="0"/>
                </a:cxn>
                <a:cxn ang="0">
                  <a:pos x="57" y="4"/>
                </a:cxn>
              </a:cxnLst>
              <a:rect l="0" t="0" r="r" b="b"/>
              <a:pathLst>
                <a:path w="57" h="37">
                  <a:moveTo>
                    <a:pt x="57" y="4"/>
                  </a:moveTo>
                  <a:cubicBezTo>
                    <a:pt x="53" y="16"/>
                    <a:pt x="35" y="17"/>
                    <a:pt x="25" y="24"/>
                  </a:cubicBezTo>
                  <a:cubicBezTo>
                    <a:pt x="22" y="34"/>
                    <a:pt x="22" y="37"/>
                    <a:pt x="11" y="34"/>
                  </a:cubicBezTo>
                  <a:cubicBezTo>
                    <a:pt x="6" y="27"/>
                    <a:pt x="0" y="10"/>
                    <a:pt x="9" y="4"/>
                  </a:cubicBezTo>
                  <a:cubicBezTo>
                    <a:pt x="12" y="2"/>
                    <a:pt x="21" y="0"/>
                    <a:pt x="21" y="0"/>
                  </a:cubicBezTo>
                  <a:cubicBezTo>
                    <a:pt x="33" y="2"/>
                    <a:pt x="45" y="4"/>
                    <a:pt x="57" y="4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89" name="Freeform 99"/>
            <p:cNvSpPr>
              <a:spLocks/>
            </p:cNvSpPr>
            <p:nvPr/>
          </p:nvSpPr>
          <p:spPr bwMode="invGray">
            <a:xfrm>
              <a:off x="3374" y="2012"/>
              <a:ext cx="50" cy="20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11" y="6"/>
                </a:cxn>
                <a:cxn ang="0">
                  <a:pos x="57" y="26"/>
                </a:cxn>
                <a:cxn ang="0">
                  <a:pos x="63" y="24"/>
                </a:cxn>
                <a:cxn ang="0">
                  <a:pos x="29" y="0"/>
                </a:cxn>
              </a:cxnLst>
              <a:rect l="0" t="0" r="r" b="b"/>
              <a:pathLst>
                <a:path w="68" h="26">
                  <a:moveTo>
                    <a:pt x="29" y="0"/>
                  </a:moveTo>
                  <a:cubicBezTo>
                    <a:pt x="23" y="2"/>
                    <a:pt x="11" y="6"/>
                    <a:pt x="11" y="6"/>
                  </a:cubicBezTo>
                  <a:cubicBezTo>
                    <a:pt x="0" y="23"/>
                    <a:pt x="47" y="24"/>
                    <a:pt x="57" y="26"/>
                  </a:cubicBezTo>
                  <a:cubicBezTo>
                    <a:pt x="59" y="25"/>
                    <a:pt x="62" y="26"/>
                    <a:pt x="63" y="24"/>
                  </a:cubicBezTo>
                  <a:cubicBezTo>
                    <a:pt x="68" y="3"/>
                    <a:pt x="42" y="3"/>
                    <a:pt x="29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90" name="Freeform 100"/>
            <p:cNvSpPr>
              <a:spLocks/>
            </p:cNvSpPr>
            <p:nvPr/>
          </p:nvSpPr>
          <p:spPr bwMode="invGray">
            <a:xfrm>
              <a:off x="3428" y="2015"/>
              <a:ext cx="50" cy="32"/>
            </a:xfrm>
            <a:custGeom>
              <a:avLst/>
              <a:gdLst/>
              <a:ahLst/>
              <a:cxnLst>
                <a:cxn ang="0">
                  <a:pos x="50" y="9"/>
                </a:cxn>
                <a:cxn ang="0">
                  <a:pos x="26" y="9"/>
                </a:cxn>
                <a:cxn ang="0">
                  <a:pos x="10" y="9"/>
                </a:cxn>
                <a:cxn ang="0">
                  <a:pos x="8" y="35"/>
                </a:cxn>
                <a:cxn ang="0">
                  <a:pos x="32" y="43"/>
                </a:cxn>
                <a:cxn ang="0">
                  <a:pos x="62" y="27"/>
                </a:cxn>
                <a:cxn ang="0">
                  <a:pos x="50" y="9"/>
                </a:cxn>
              </a:cxnLst>
              <a:rect l="0" t="0" r="r" b="b"/>
              <a:pathLst>
                <a:path w="66" h="43">
                  <a:moveTo>
                    <a:pt x="50" y="9"/>
                  </a:moveTo>
                  <a:cubicBezTo>
                    <a:pt x="40" y="16"/>
                    <a:pt x="36" y="16"/>
                    <a:pt x="26" y="9"/>
                  </a:cubicBezTo>
                  <a:cubicBezTo>
                    <a:pt x="20" y="0"/>
                    <a:pt x="18" y="4"/>
                    <a:pt x="10" y="9"/>
                  </a:cubicBezTo>
                  <a:cubicBezTo>
                    <a:pt x="4" y="17"/>
                    <a:pt x="0" y="21"/>
                    <a:pt x="8" y="35"/>
                  </a:cubicBezTo>
                  <a:cubicBezTo>
                    <a:pt x="12" y="42"/>
                    <a:pt x="32" y="43"/>
                    <a:pt x="32" y="43"/>
                  </a:cubicBezTo>
                  <a:cubicBezTo>
                    <a:pt x="41" y="40"/>
                    <a:pt x="54" y="33"/>
                    <a:pt x="62" y="27"/>
                  </a:cubicBezTo>
                  <a:cubicBezTo>
                    <a:pt x="66" y="15"/>
                    <a:pt x="61" y="15"/>
                    <a:pt x="50" y="9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91" name="Freeform 101"/>
            <p:cNvSpPr>
              <a:spLocks/>
            </p:cNvSpPr>
            <p:nvPr/>
          </p:nvSpPr>
          <p:spPr bwMode="invGray">
            <a:xfrm>
              <a:off x="3777" y="2042"/>
              <a:ext cx="88" cy="31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8" y="16"/>
                </a:cxn>
                <a:cxn ang="0">
                  <a:pos x="50" y="30"/>
                </a:cxn>
                <a:cxn ang="0">
                  <a:pos x="76" y="36"/>
                </a:cxn>
                <a:cxn ang="0">
                  <a:pos x="112" y="22"/>
                </a:cxn>
                <a:cxn ang="0">
                  <a:pos x="78" y="4"/>
                </a:cxn>
                <a:cxn ang="0">
                  <a:pos x="14" y="0"/>
                </a:cxn>
              </a:cxnLst>
              <a:rect l="0" t="0" r="r" b="b"/>
              <a:pathLst>
                <a:path w="117" h="41">
                  <a:moveTo>
                    <a:pt x="14" y="0"/>
                  </a:moveTo>
                  <a:cubicBezTo>
                    <a:pt x="8" y="4"/>
                    <a:pt x="0" y="9"/>
                    <a:pt x="8" y="16"/>
                  </a:cubicBezTo>
                  <a:cubicBezTo>
                    <a:pt x="21" y="27"/>
                    <a:pt x="34" y="28"/>
                    <a:pt x="50" y="30"/>
                  </a:cubicBezTo>
                  <a:cubicBezTo>
                    <a:pt x="66" y="41"/>
                    <a:pt x="57" y="39"/>
                    <a:pt x="76" y="36"/>
                  </a:cubicBezTo>
                  <a:cubicBezTo>
                    <a:pt x="88" y="32"/>
                    <a:pt x="101" y="29"/>
                    <a:pt x="112" y="22"/>
                  </a:cubicBezTo>
                  <a:cubicBezTo>
                    <a:pt x="117" y="6"/>
                    <a:pt x="87" y="5"/>
                    <a:pt x="78" y="4"/>
                  </a:cubicBezTo>
                  <a:cubicBezTo>
                    <a:pt x="17" y="6"/>
                    <a:pt x="34" y="20"/>
                    <a:pt x="14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92" name="Freeform 102"/>
            <p:cNvSpPr>
              <a:spLocks/>
            </p:cNvSpPr>
            <p:nvPr/>
          </p:nvSpPr>
          <p:spPr bwMode="invGray">
            <a:xfrm>
              <a:off x="3867" y="2041"/>
              <a:ext cx="46" cy="24"/>
            </a:xfrm>
            <a:custGeom>
              <a:avLst/>
              <a:gdLst/>
              <a:ahLst/>
              <a:cxnLst>
                <a:cxn ang="0">
                  <a:pos x="32" y="4"/>
                </a:cxn>
                <a:cxn ang="0">
                  <a:pos x="62" y="10"/>
                </a:cxn>
                <a:cxn ang="0">
                  <a:pos x="30" y="32"/>
                </a:cxn>
                <a:cxn ang="0">
                  <a:pos x="6" y="22"/>
                </a:cxn>
                <a:cxn ang="0">
                  <a:pos x="32" y="4"/>
                </a:cxn>
              </a:cxnLst>
              <a:rect l="0" t="0" r="r" b="b"/>
              <a:pathLst>
                <a:path w="62" h="32">
                  <a:moveTo>
                    <a:pt x="32" y="4"/>
                  </a:moveTo>
                  <a:cubicBezTo>
                    <a:pt x="44" y="0"/>
                    <a:pt x="53" y="1"/>
                    <a:pt x="62" y="10"/>
                  </a:cubicBezTo>
                  <a:cubicBezTo>
                    <a:pt x="59" y="23"/>
                    <a:pt x="42" y="28"/>
                    <a:pt x="30" y="32"/>
                  </a:cubicBezTo>
                  <a:cubicBezTo>
                    <a:pt x="15" y="22"/>
                    <a:pt x="23" y="25"/>
                    <a:pt x="6" y="22"/>
                  </a:cubicBezTo>
                  <a:cubicBezTo>
                    <a:pt x="0" y="4"/>
                    <a:pt x="14" y="8"/>
                    <a:pt x="32" y="4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93" name="Freeform 103"/>
            <p:cNvSpPr>
              <a:spLocks/>
            </p:cNvSpPr>
            <p:nvPr/>
          </p:nvSpPr>
          <p:spPr bwMode="invGray">
            <a:xfrm>
              <a:off x="3846" y="2070"/>
              <a:ext cx="37" cy="17"/>
            </a:xfrm>
            <a:custGeom>
              <a:avLst/>
              <a:gdLst/>
              <a:ahLst/>
              <a:cxnLst>
                <a:cxn ang="0">
                  <a:pos x="20" y="1"/>
                </a:cxn>
                <a:cxn ang="0">
                  <a:pos x="6" y="5"/>
                </a:cxn>
                <a:cxn ang="0">
                  <a:pos x="38" y="23"/>
                </a:cxn>
                <a:cxn ang="0">
                  <a:pos x="20" y="1"/>
                </a:cxn>
              </a:cxnLst>
              <a:rect l="0" t="0" r="r" b="b"/>
              <a:pathLst>
                <a:path w="49" h="23">
                  <a:moveTo>
                    <a:pt x="20" y="1"/>
                  </a:moveTo>
                  <a:cubicBezTo>
                    <a:pt x="15" y="2"/>
                    <a:pt x="8" y="0"/>
                    <a:pt x="6" y="5"/>
                  </a:cubicBezTo>
                  <a:cubicBezTo>
                    <a:pt x="0" y="19"/>
                    <a:pt x="32" y="21"/>
                    <a:pt x="38" y="23"/>
                  </a:cubicBezTo>
                  <a:cubicBezTo>
                    <a:pt x="49" y="6"/>
                    <a:pt x="35" y="3"/>
                    <a:pt x="20" y="1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94" name="Freeform 104"/>
            <p:cNvSpPr>
              <a:spLocks/>
            </p:cNvSpPr>
            <p:nvPr/>
          </p:nvSpPr>
          <p:spPr bwMode="invGray">
            <a:xfrm>
              <a:off x="4098" y="2294"/>
              <a:ext cx="76" cy="114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8"/>
                </a:cxn>
                <a:cxn ang="0">
                  <a:pos x="14" y="42"/>
                </a:cxn>
                <a:cxn ang="0">
                  <a:pos x="32" y="72"/>
                </a:cxn>
                <a:cxn ang="0">
                  <a:pos x="36" y="104"/>
                </a:cxn>
                <a:cxn ang="0">
                  <a:pos x="80" y="152"/>
                </a:cxn>
                <a:cxn ang="0">
                  <a:pos x="86" y="124"/>
                </a:cxn>
                <a:cxn ang="0">
                  <a:pos x="74" y="102"/>
                </a:cxn>
                <a:cxn ang="0">
                  <a:pos x="62" y="92"/>
                </a:cxn>
                <a:cxn ang="0">
                  <a:pos x="52" y="74"/>
                </a:cxn>
                <a:cxn ang="0">
                  <a:pos x="42" y="44"/>
                </a:cxn>
                <a:cxn ang="0">
                  <a:pos x="4" y="12"/>
                </a:cxn>
                <a:cxn ang="0">
                  <a:pos x="6" y="0"/>
                </a:cxn>
              </a:cxnLst>
              <a:rect l="0" t="0" r="r" b="b"/>
              <a:pathLst>
                <a:path w="102" h="152">
                  <a:moveTo>
                    <a:pt x="6" y="0"/>
                  </a:moveTo>
                  <a:cubicBezTo>
                    <a:pt x="4" y="6"/>
                    <a:pt x="0" y="18"/>
                    <a:pt x="0" y="18"/>
                  </a:cubicBezTo>
                  <a:cubicBezTo>
                    <a:pt x="3" y="26"/>
                    <a:pt x="9" y="35"/>
                    <a:pt x="14" y="42"/>
                  </a:cubicBezTo>
                  <a:cubicBezTo>
                    <a:pt x="17" y="58"/>
                    <a:pt x="16" y="69"/>
                    <a:pt x="32" y="72"/>
                  </a:cubicBezTo>
                  <a:cubicBezTo>
                    <a:pt x="44" y="80"/>
                    <a:pt x="40" y="91"/>
                    <a:pt x="36" y="104"/>
                  </a:cubicBezTo>
                  <a:cubicBezTo>
                    <a:pt x="57" y="118"/>
                    <a:pt x="60" y="139"/>
                    <a:pt x="80" y="152"/>
                  </a:cubicBezTo>
                  <a:cubicBezTo>
                    <a:pt x="95" y="148"/>
                    <a:pt x="102" y="135"/>
                    <a:pt x="86" y="124"/>
                  </a:cubicBezTo>
                  <a:cubicBezTo>
                    <a:pt x="72" y="129"/>
                    <a:pt x="78" y="110"/>
                    <a:pt x="74" y="102"/>
                  </a:cubicBezTo>
                  <a:cubicBezTo>
                    <a:pt x="72" y="98"/>
                    <a:pt x="65" y="94"/>
                    <a:pt x="62" y="92"/>
                  </a:cubicBezTo>
                  <a:cubicBezTo>
                    <a:pt x="59" y="82"/>
                    <a:pt x="65" y="65"/>
                    <a:pt x="52" y="74"/>
                  </a:cubicBezTo>
                  <a:cubicBezTo>
                    <a:pt x="46" y="65"/>
                    <a:pt x="47" y="54"/>
                    <a:pt x="42" y="44"/>
                  </a:cubicBezTo>
                  <a:cubicBezTo>
                    <a:pt x="36" y="32"/>
                    <a:pt x="16" y="18"/>
                    <a:pt x="4" y="12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95" name="Freeform 105"/>
            <p:cNvSpPr>
              <a:spLocks/>
            </p:cNvSpPr>
            <p:nvPr/>
          </p:nvSpPr>
          <p:spPr bwMode="invGray">
            <a:xfrm>
              <a:off x="4159" y="2412"/>
              <a:ext cx="55" cy="78"/>
            </a:xfrm>
            <a:custGeom>
              <a:avLst/>
              <a:gdLst/>
              <a:ahLst/>
              <a:cxnLst>
                <a:cxn ang="0">
                  <a:pos x="64" y="22"/>
                </a:cxn>
                <a:cxn ang="0">
                  <a:pos x="74" y="40"/>
                </a:cxn>
                <a:cxn ang="0">
                  <a:pos x="30" y="84"/>
                </a:cxn>
                <a:cxn ang="0">
                  <a:pos x="32" y="100"/>
                </a:cxn>
                <a:cxn ang="0">
                  <a:pos x="20" y="94"/>
                </a:cxn>
                <a:cxn ang="0">
                  <a:pos x="6" y="84"/>
                </a:cxn>
                <a:cxn ang="0">
                  <a:pos x="0" y="82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2" y="24"/>
                </a:cxn>
                <a:cxn ang="0">
                  <a:pos x="4" y="14"/>
                </a:cxn>
                <a:cxn ang="0">
                  <a:pos x="26" y="22"/>
                </a:cxn>
                <a:cxn ang="0">
                  <a:pos x="36" y="36"/>
                </a:cxn>
                <a:cxn ang="0">
                  <a:pos x="64" y="22"/>
                </a:cxn>
              </a:cxnLst>
              <a:rect l="0" t="0" r="r" b="b"/>
              <a:pathLst>
                <a:path w="74" h="103">
                  <a:moveTo>
                    <a:pt x="64" y="22"/>
                  </a:moveTo>
                  <a:cubicBezTo>
                    <a:pt x="73" y="36"/>
                    <a:pt x="70" y="29"/>
                    <a:pt x="74" y="40"/>
                  </a:cubicBezTo>
                  <a:cubicBezTo>
                    <a:pt x="70" y="77"/>
                    <a:pt x="68" y="81"/>
                    <a:pt x="30" y="84"/>
                  </a:cubicBezTo>
                  <a:cubicBezTo>
                    <a:pt x="33" y="88"/>
                    <a:pt x="39" y="95"/>
                    <a:pt x="32" y="100"/>
                  </a:cubicBezTo>
                  <a:cubicBezTo>
                    <a:pt x="28" y="103"/>
                    <a:pt x="24" y="95"/>
                    <a:pt x="20" y="94"/>
                  </a:cubicBezTo>
                  <a:cubicBezTo>
                    <a:pt x="17" y="84"/>
                    <a:pt x="20" y="89"/>
                    <a:pt x="6" y="84"/>
                  </a:cubicBezTo>
                  <a:cubicBezTo>
                    <a:pt x="4" y="83"/>
                    <a:pt x="0" y="82"/>
                    <a:pt x="0" y="82"/>
                  </a:cubicBezTo>
                  <a:cubicBezTo>
                    <a:pt x="3" y="73"/>
                    <a:pt x="7" y="67"/>
                    <a:pt x="10" y="58"/>
                  </a:cubicBezTo>
                  <a:cubicBezTo>
                    <a:pt x="11" y="56"/>
                    <a:pt x="12" y="52"/>
                    <a:pt x="12" y="52"/>
                  </a:cubicBezTo>
                  <a:cubicBezTo>
                    <a:pt x="10" y="42"/>
                    <a:pt x="8" y="33"/>
                    <a:pt x="2" y="24"/>
                  </a:cubicBezTo>
                  <a:cubicBezTo>
                    <a:pt x="3" y="21"/>
                    <a:pt x="2" y="17"/>
                    <a:pt x="4" y="14"/>
                  </a:cubicBezTo>
                  <a:cubicBezTo>
                    <a:pt x="11" y="0"/>
                    <a:pt x="18" y="19"/>
                    <a:pt x="26" y="22"/>
                  </a:cubicBezTo>
                  <a:cubicBezTo>
                    <a:pt x="31" y="36"/>
                    <a:pt x="26" y="33"/>
                    <a:pt x="36" y="36"/>
                  </a:cubicBezTo>
                  <a:cubicBezTo>
                    <a:pt x="45" y="30"/>
                    <a:pt x="55" y="28"/>
                    <a:pt x="64" y="22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96" name="Freeform 106"/>
            <p:cNvSpPr>
              <a:spLocks/>
            </p:cNvSpPr>
            <p:nvPr/>
          </p:nvSpPr>
          <p:spPr bwMode="invGray">
            <a:xfrm>
              <a:off x="4123" y="2492"/>
              <a:ext cx="109" cy="189"/>
            </a:xfrm>
            <a:custGeom>
              <a:avLst/>
              <a:gdLst/>
              <a:ahLst/>
              <a:cxnLst>
                <a:cxn ang="0">
                  <a:pos x="82" y="100"/>
                </a:cxn>
                <a:cxn ang="0">
                  <a:pos x="66" y="106"/>
                </a:cxn>
                <a:cxn ang="0">
                  <a:pos x="64" y="132"/>
                </a:cxn>
                <a:cxn ang="0">
                  <a:pos x="22" y="146"/>
                </a:cxn>
                <a:cxn ang="0">
                  <a:pos x="8" y="168"/>
                </a:cxn>
                <a:cxn ang="0">
                  <a:pos x="20" y="182"/>
                </a:cxn>
                <a:cxn ang="0">
                  <a:pos x="8" y="198"/>
                </a:cxn>
                <a:cxn ang="0">
                  <a:pos x="24" y="252"/>
                </a:cxn>
                <a:cxn ang="0">
                  <a:pos x="28" y="214"/>
                </a:cxn>
                <a:cxn ang="0">
                  <a:pos x="22" y="192"/>
                </a:cxn>
                <a:cxn ang="0">
                  <a:pos x="42" y="176"/>
                </a:cxn>
                <a:cxn ang="0">
                  <a:pos x="52" y="158"/>
                </a:cxn>
                <a:cxn ang="0">
                  <a:pos x="66" y="174"/>
                </a:cxn>
                <a:cxn ang="0">
                  <a:pos x="44" y="190"/>
                </a:cxn>
                <a:cxn ang="0">
                  <a:pos x="56" y="200"/>
                </a:cxn>
                <a:cxn ang="0">
                  <a:pos x="68" y="178"/>
                </a:cxn>
                <a:cxn ang="0">
                  <a:pos x="84" y="184"/>
                </a:cxn>
                <a:cxn ang="0">
                  <a:pos x="104" y="148"/>
                </a:cxn>
                <a:cxn ang="0">
                  <a:pos x="114" y="156"/>
                </a:cxn>
                <a:cxn ang="0">
                  <a:pos x="136" y="148"/>
                </a:cxn>
                <a:cxn ang="0">
                  <a:pos x="146" y="130"/>
                </a:cxn>
                <a:cxn ang="0">
                  <a:pos x="142" y="110"/>
                </a:cxn>
                <a:cxn ang="0">
                  <a:pos x="134" y="98"/>
                </a:cxn>
                <a:cxn ang="0">
                  <a:pos x="122" y="40"/>
                </a:cxn>
                <a:cxn ang="0">
                  <a:pos x="94" y="0"/>
                </a:cxn>
                <a:cxn ang="0">
                  <a:pos x="78" y="12"/>
                </a:cxn>
                <a:cxn ang="0">
                  <a:pos x="96" y="34"/>
                </a:cxn>
                <a:cxn ang="0">
                  <a:pos x="96" y="64"/>
                </a:cxn>
                <a:cxn ang="0">
                  <a:pos x="82" y="100"/>
                </a:cxn>
              </a:cxnLst>
              <a:rect l="0" t="0" r="r" b="b"/>
              <a:pathLst>
                <a:path w="146" h="252">
                  <a:moveTo>
                    <a:pt x="82" y="100"/>
                  </a:moveTo>
                  <a:cubicBezTo>
                    <a:pt x="70" y="88"/>
                    <a:pt x="69" y="92"/>
                    <a:pt x="66" y="106"/>
                  </a:cubicBezTo>
                  <a:cubicBezTo>
                    <a:pt x="65" y="115"/>
                    <a:pt x="68" y="124"/>
                    <a:pt x="64" y="132"/>
                  </a:cubicBezTo>
                  <a:cubicBezTo>
                    <a:pt x="63" y="133"/>
                    <a:pt x="28" y="142"/>
                    <a:pt x="22" y="146"/>
                  </a:cubicBezTo>
                  <a:cubicBezTo>
                    <a:pt x="18" y="157"/>
                    <a:pt x="18" y="162"/>
                    <a:pt x="8" y="168"/>
                  </a:cubicBezTo>
                  <a:cubicBezTo>
                    <a:pt x="0" y="180"/>
                    <a:pt x="7" y="180"/>
                    <a:pt x="20" y="182"/>
                  </a:cubicBezTo>
                  <a:cubicBezTo>
                    <a:pt x="17" y="190"/>
                    <a:pt x="15" y="193"/>
                    <a:pt x="8" y="198"/>
                  </a:cubicBezTo>
                  <a:cubicBezTo>
                    <a:pt x="10" y="214"/>
                    <a:pt x="9" y="242"/>
                    <a:pt x="24" y="252"/>
                  </a:cubicBezTo>
                  <a:cubicBezTo>
                    <a:pt x="42" y="246"/>
                    <a:pt x="31" y="227"/>
                    <a:pt x="28" y="214"/>
                  </a:cubicBezTo>
                  <a:cubicBezTo>
                    <a:pt x="26" y="207"/>
                    <a:pt x="22" y="192"/>
                    <a:pt x="22" y="192"/>
                  </a:cubicBezTo>
                  <a:cubicBezTo>
                    <a:pt x="25" y="180"/>
                    <a:pt x="33" y="182"/>
                    <a:pt x="42" y="176"/>
                  </a:cubicBezTo>
                  <a:cubicBezTo>
                    <a:pt x="44" y="169"/>
                    <a:pt x="52" y="158"/>
                    <a:pt x="52" y="158"/>
                  </a:cubicBezTo>
                  <a:cubicBezTo>
                    <a:pt x="58" y="164"/>
                    <a:pt x="63" y="166"/>
                    <a:pt x="66" y="174"/>
                  </a:cubicBezTo>
                  <a:cubicBezTo>
                    <a:pt x="59" y="178"/>
                    <a:pt x="51" y="188"/>
                    <a:pt x="44" y="190"/>
                  </a:cubicBezTo>
                  <a:cubicBezTo>
                    <a:pt x="36" y="202"/>
                    <a:pt x="46" y="202"/>
                    <a:pt x="56" y="200"/>
                  </a:cubicBezTo>
                  <a:cubicBezTo>
                    <a:pt x="60" y="189"/>
                    <a:pt x="59" y="184"/>
                    <a:pt x="68" y="178"/>
                  </a:cubicBezTo>
                  <a:cubicBezTo>
                    <a:pt x="77" y="181"/>
                    <a:pt x="75" y="187"/>
                    <a:pt x="84" y="184"/>
                  </a:cubicBezTo>
                  <a:cubicBezTo>
                    <a:pt x="92" y="171"/>
                    <a:pt x="91" y="157"/>
                    <a:pt x="104" y="148"/>
                  </a:cubicBezTo>
                  <a:cubicBezTo>
                    <a:pt x="108" y="149"/>
                    <a:pt x="110" y="155"/>
                    <a:pt x="114" y="156"/>
                  </a:cubicBezTo>
                  <a:cubicBezTo>
                    <a:pt x="120" y="158"/>
                    <a:pt x="131" y="151"/>
                    <a:pt x="136" y="148"/>
                  </a:cubicBezTo>
                  <a:cubicBezTo>
                    <a:pt x="145" y="134"/>
                    <a:pt x="142" y="141"/>
                    <a:pt x="146" y="130"/>
                  </a:cubicBezTo>
                  <a:cubicBezTo>
                    <a:pt x="146" y="127"/>
                    <a:pt x="145" y="115"/>
                    <a:pt x="142" y="110"/>
                  </a:cubicBezTo>
                  <a:cubicBezTo>
                    <a:pt x="140" y="106"/>
                    <a:pt x="134" y="98"/>
                    <a:pt x="134" y="98"/>
                  </a:cubicBezTo>
                  <a:cubicBezTo>
                    <a:pt x="131" y="78"/>
                    <a:pt x="142" y="53"/>
                    <a:pt x="122" y="40"/>
                  </a:cubicBezTo>
                  <a:cubicBezTo>
                    <a:pt x="112" y="26"/>
                    <a:pt x="109" y="10"/>
                    <a:pt x="94" y="0"/>
                  </a:cubicBezTo>
                  <a:cubicBezTo>
                    <a:pt x="87" y="4"/>
                    <a:pt x="86" y="9"/>
                    <a:pt x="78" y="12"/>
                  </a:cubicBezTo>
                  <a:cubicBezTo>
                    <a:pt x="67" y="29"/>
                    <a:pt x="80" y="31"/>
                    <a:pt x="96" y="34"/>
                  </a:cubicBezTo>
                  <a:cubicBezTo>
                    <a:pt x="103" y="44"/>
                    <a:pt x="100" y="53"/>
                    <a:pt x="96" y="64"/>
                  </a:cubicBezTo>
                  <a:cubicBezTo>
                    <a:pt x="96" y="68"/>
                    <a:pt x="95" y="106"/>
                    <a:pt x="82" y="10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97" name="Freeform 107"/>
            <p:cNvSpPr>
              <a:spLocks/>
            </p:cNvSpPr>
            <p:nvPr/>
          </p:nvSpPr>
          <p:spPr bwMode="invGray">
            <a:xfrm>
              <a:off x="3062" y="1988"/>
              <a:ext cx="52" cy="30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65" y="20"/>
                </a:cxn>
                <a:cxn ang="0">
                  <a:pos x="41" y="24"/>
                </a:cxn>
                <a:cxn ang="0">
                  <a:pos x="31" y="40"/>
                </a:cxn>
                <a:cxn ang="0">
                  <a:pos x="7" y="38"/>
                </a:cxn>
                <a:cxn ang="0">
                  <a:pos x="1" y="36"/>
                </a:cxn>
                <a:cxn ang="0">
                  <a:pos x="33" y="20"/>
                </a:cxn>
                <a:cxn ang="0">
                  <a:pos x="59" y="0"/>
                </a:cxn>
              </a:cxnLst>
              <a:rect l="0" t="0" r="r" b="b"/>
              <a:pathLst>
                <a:path w="70" h="40">
                  <a:moveTo>
                    <a:pt x="59" y="0"/>
                  </a:moveTo>
                  <a:cubicBezTo>
                    <a:pt x="68" y="3"/>
                    <a:pt x="70" y="10"/>
                    <a:pt x="65" y="20"/>
                  </a:cubicBezTo>
                  <a:cubicBezTo>
                    <a:pt x="61" y="27"/>
                    <a:pt x="49" y="23"/>
                    <a:pt x="41" y="24"/>
                  </a:cubicBezTo>
                  <a:cubicBezTo>
                    <a:pt x="36" y="38"/>
                    <a:pt x="41" y="34"/>
                    <a:pt x="31" y="40"/>
                  </a:cubicBezTo>
                  <a:cubicBezTo>
                    <a:pt x="23" y="39"/>
                    <a:pt x="15" y="39"/>
                    <a:pt x="7" y="38"/>
                  </a:cubicBezTo>
                  <a:cubicBezTo>
                    <a:pt x="5" y="38"/>
                    <a:pt x="0" y="38"/>
                    <a:pt x="1" y="36"/>
                  </a:cubicBezTo>
                  <a:cubicBezTo>
                    <a:pt x="7" y="26"/>
                    <a:pt x="23" y="23"/>
                    <a:pt x="33" y="20"/>
                  </a:cubicBezTo>
                  <a:cubicBezTo>
                    <a:pt x="39" y="11"/>
                    <a:pt x="51" y="8"/>
                    <a:pt x="59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98" name="Freeform 108"/>
            <p:cNvSpPr>
              <a:spLocks/>
            </p:cNvSpPr>
            <p:nvPr/>
          </p:nvSpPr>
          <p:spPr bwMode="invGray">
            <a:xfrm>
              <a:off x="2955" y="1997"/>
              <a:ext cx="19" cy="22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18"/>
                </a:cxn>
                <a:cxn ang="0">
                  <a:pos x="18" y="26"/>
                </a:cxn>
                <a:cxn ang="0">
                  <a:pos x="18" y="0"/>
                </a:cxn>
              </a:cxnLst>
              <a:rect l="0" t="0" r="r" b="b"/>
              <a:pathLst>
                <a:path w="26" h="29">
                  <a:moveTo>
                    <a:pt x="18" y="0"/>
                  </a:moveTo>
                  <a:cubicBezTo>
                    <a:pt x="9" y="6"/>
                    <a:pt x="4" y="7"/>
                    <a:pt x="0" y="18"/>
                  </a:cubicBezTo>
                  <a:cubicBezTo>
                    <a:pt x="7" y="25"/>
                    <a:pt x="9" y="29"/>
                    <a:pt x="18" y="26"/>
                  </a:cubicBezTo>
                  <a:cubicBezTo>
                    <a:pt x="22" y="14"/>
                    <a:pt x="26" y="12"/>
                    <a:pt x="18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99" name="Freeform 109"/>
            <p:cNvSpPr>
              <a:spLocks/>
            </p:cNvSpPr>
            <p:nvPr/>
          </p:nvSpPr>
          <p:spPr bwMode="invGray">
            <a:xfrm>
              <a:off x="2979" y="1996"/>
              <a:ext cx="37" cy="27"/>
            </a:xfrm>
            <a:custGeom>
              <a:avLst/>
              <a:gdLst/>
              <a:ahLst/>
              <a:cxnLst>
                <a:cxn ang="0">
                  <a:pos x="14" y="6"/>
                </a:cxn>
                <a:cxn ang="0">
                  <a:pos x="0" y="18"/>
                </a:cxn>
                <a:cxn ang="0">
                  <a:pos x="6" y="32"/>
                </a:cxn>
                <a:cxn ang="0">
                  <a:pos x="18" y="36"/>
                </a:cxn>
                <a:cxn ang="0">
                  <a:pos x="40" y="26"/>
                </a:cxn>
                <a:cxn ang="0">
                  <a:pos x="14" y="6"/>
                </a:cxn>
              </a:cxnLst>
              <a:rect l="0" t="0" r="r" b="b"/>
              <a:pathLst>
                <a:path w="49" h="36">
                  <a:moveTo>
                    <a:pt x="14" y="6"/>
                  </a:moveTo>
                  <a:cubicBezTo>
                    <a:pt x="11" y="14"/>
                    <a:pt x="7" y="13"/>
                    <a:pt x="0" y="18"/>
                  </a:cubicBezTo>
                  <a:cubicBezTo>
                    <a:pt x="1" y="22"/>
                    <a:pt x="2" y="29"/>
                    <a:pt x="6" y="32"/>
                  </a:cubicBezTo>
                  <a:cubicBezTo>
                    <a:pt x="10" y="34"/>
                    <a:pt x="18" y="36"/>
                    <a:pt x="18" y="36"/>
                  </a:cubicBezTo>
                  <a:cubicBezTo>
                    <a:pt x="24" y="27"/>
                    <a:pt x="30" y="28"/>
                    <a:pt x="40" y="26"/>
                  </a:cubicBezTo>
                  <a:cubicBezTo>
                    <a:pt x="49" y="0"/>
                    <a:pt x="26" y="18"/>
                    <a:pt x="14" y="6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00" name="Freeform 110"/>
            <p:cNvSpPr>
              <a:spLocks/>
            </p:cNvSpPr>
            <p:nvPr/>
          </p:nvSpPr>
          <p:spPr bwMode="invGray">
            <a:xfrm>
              <a:off x="3040" y="1987"/>
              <a:ext cx="20" cy="1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3" y="12"/>
                </a:cxn>
                <a:cxn ang="0">
                  <a:pos x="19" y="22"/>
                </a:cxn>
                <a:cxn ang="0">
                  <a:pos x="11" y="0"/>
                </a:cxn>
              </a:cxnLst>
              <a:rect l="0" t="0" r="r" b="b"/>
              <a:pathLst>
                <a:path w="27" h="22">
                  <a:moveTo>
                    <a:pt x="11" y="0"/>
                  </a:moveTo>
                  <a:cubicBezTo>
                    <a:pt x="8" y="4"/>
                    <a:pt x="0" y="8"/>
                    <a:pt x="3" y="12"/>
                  </a:cubicBezTo>
                  <a:cubicBezTo>
                    <a:pt x="6" y="17"/>
                    <a:pt x="19" y="22"/>
                    <a:pt x="19" y="22"/>
                  </a:cubicBezTo>
                  <a:cubicBezTo>
                    <a:pt x="27" y="10"/>
                    <a:pt x="15" y="11"/>
                    <a:pt x="11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01" name="Freeform 111"/>
            <p:cNvSpPr>
              <a:spLocks/>
            </p:cNvSpPr>
            <p:nvPr/>
          </p:nvSpPr>
          <p:spPr bwMode="invGray">
            <a:xfrm>
              <a:off x="3022" y="2005"/>
              <a:ext cx="15" cy="13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9" y="18"/>
                </a:cxn>
                <a:cxn ang="0">
                  <a:pos x="11" y="0"/>
                </a:cxn>
              </a:cxnLst>
              <a:rect l="0" t="0" r="r" b="b"/>
              <a:pathLst>
                <a:path w="20" h="18">
                  <a:moveTo>
                    <a:pt x="11" y="0"/>
                  </a:moveTo>
                  <a:cubicBezTo>
                    <a:pt x="1" y="14"/>
                    <a:pt x="0" y="9"/>
                    <a:pt x="9" y="18"/>
                  </a:cubicBezTo>
                  <a:cubicBezTo>
                    <a:pt x="20" y="14"/>
                    <a:pt x="16" y="18"/>
                    <a:pt x="11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02" name="Freeform 112"/>
            <p:cNvSpPr>
              <a:spLocks/>
            </p:cNvSpPr>
            <p:nvPr/>
          </p:nvSpPr>
          <p:spPr bwMode="invGray">
            <a:xfrm>
              <a:off x="4162" y="2021"/>
              <a:ext cx="18" cy="33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16"/>
                </a:cxn>
                <a:cxn ang="0">
                  <a:pos x="0" y="34"/>
                </a:cxn>
                <a:cxn ang="0">
                  <a:pos x="16" y="40"/>
                </a:cxn>
                <a:cxn ang="0">
                  <a:pos x="24" y="0"/>
                </a:cxn>
              </a:cxnLst>
              <a:rect l="0" t="0" r="r" b="b"/>
              <a:pathLst>
                <a:path w="24" h="44">
                  <a:moveTo>
                    <a:pt x="24" y="0"/>
                  </a:moveTo>
                  <a:cubicBezTo>
                    <a:pt x="19" y="7"/>
                    <a:pt x="15" y="11"/>
                    <a:pt x="8" y="16"/>
                  </a:cubicBezTo>
                  <a:cubicBezTo>
                    <a:pt x="4" y="21"/>
                    <a:pt x="0" y="34"/>
                    <a:pt x="0" y="34"/>
                  </a:cubicBezTo>
                  <a:cubicBezTo>
                    <a:pt x="3" y="44"/>
                    <a:pt x="7" y="42"/>
                    <a:pt x="16" y="40"/>
                  </a:cubicBezTo>
                  <a:cubicBezTo>
                    <a:pt x="20" y="27"/>
                    <a:pt x="24" y="14"/>
                    <a:pt x="24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03" name="Freeform 113"/>
            <p:cNvSpPr>
              <a:spLocks/>
            </p:cNvSpPr>
            <p:nvPr/>
          </p:nvSpPr>
          <p:spPr bwMode="invGray">
            <a:xfrm>
              <a:off x="3278" y="3473"/>
              <a:ext cx="31" cy="18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6" y="24"/>
                </a:cxn>
                <a:cxn ang="0">
                  <a:pos x="30" y="0"/>
                </a:cxn>
              </a:cxnLst>
              <a:rect l="0" t="0" r="r" b="b"/>
              <a:pathLst>
                <a:path w="41" h="24">
                  <a:moveTo>
                    <a:pt x="30" y="0"/>
                  </a:moveTo>
                  <a:cubicBezTo>
                    <a:pt x="4" y="4"/>
                    <a:pt x="0" y="17"/>
                    <a:pt x="26" y="24"/>
                  </a:cubicBezTo>
                  <a:cubicBezTo>
                    <a:pt x="41" y="19"/>
                    <a:pt x="38" y="10"/>
                    <a:pt x="30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04" name="Freeform 114"/>
            <p:cNvSpPr>
              <a:spLocks/>
            </p:cNvSpPr>
            <p:nvPr/>
          </p:nvSpPr>
          <p:spPr bwMode="invGray">
            <a:xfrm>
              <a:off x="3318" y="3466"/>
              <a:ext cx="10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05" name="Freeform 115"/>
            <p:cNvSpPr>
              <a:spLocks/>
            </p:cNvSpPr>
            <p:nvPr/>
          </p:nvSpPr>
          <p:spPr bwMode="invGray">
            <a:xfrm>
              <a:off x="3251" y="3312"/>
              <a:ext cx="9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06" name="Freeform 116"/>
            <p:cNvSpPr>
              <a:spLocks/>
            </p:cNvSpPr>
            <p:nvPr/>
          </p:nvSpPr>
          <p:spPr bwMode="invGray">
            <a:xfrm>
              <a:off x="3311" y="3239"/>
              <a:ext cx="11" cy="19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3"/>
                </a:cxn>
                <a:cxn ang="0">
                  <a:pos x="12" y="24"/>
                </a:cxn>
                <a:cxn ang="0">
                  <a:pos x="6" y="0"/>
                </a:cxn>
              </a:cxnLst>
              <a:rect l="0" t="0" r="r" b="b"/>
              <a:pathLst>
                <a:path w="14" h="25">
                  <a:moveTo>
                    <a:pt x="6" y="0"/>
                  </a:moveTo>
                  <a:cubicBezTo>
                    <a:pt x="4" y="5"/>
                    <a:pt x="3" y="9"/>
                    <a:pt x="0" y="13"/>
                  </a:cubicBezTo>
                  <a:cubicBezTo>
                    <a:pt x="1" y="24"/>
                    <a:pt x="1" y="25"/>
                    <a:pt x="12" y="24"/>
                  </a:cubicBezTo>
                  <a:cubicBezTo>
                    <a:pt x="14" y="12"/>
                    <a:pt x="8" y="10"/>
                    <a:pt x="6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07" name="Freeform 117"/>
            <p:cNvSpPr>
              <a:spLocks/>
            </p:cNvSpPr>
            <p:nvPr/>
          </p:nvSpPr>
          <p:spPr bwMode="invGray">
            <a:xfrm>
              <a:off x="3287" y="3238"/>
              <a:ext cx="11" cy="19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3"/>
                </a:cxn>
                <a:cxn ang="0">
                  <a:pos x="12" y="24"/>
                </a:cxn>
                <a:cxn ang="0">
                  <a:pos x="6" y="0"/>
                </a:cxn>
              </a:cxnLst>
              <a:rect l="0" t="0" r="r" b="b"/>
              <a:pathLst>
                <a:path w="14" h="25">
                  <a:moveTo>
                    <a:pt x="6" y="0"/>
                  </a:moveTo>
                  <a:cubicBezTo>
                    <a:pt x="4" y="5"/>
                    <a:pt x="3" y="9"/>
                    <a:pt x="0" y="13"/>
                  </a:cubicBezTo>
                  <a:cubicBezTo>
                    <a:pt x="1" y="24"/>
                    <a:pt x="1" y="25"/>
                    <a:pt x="12" y="24"/>
                  </a:cubicBezTo>
                  <a:cubicBezTo>
                    <a:pt x="14" y="12"/>
                    <a:pt x="8" y="10"/>
                    <a:pt x="6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08" name="Freeform 118"/>
            <p:cNvSpPr>
              <a:spLocks/>
            </p:cNvSpPr>
            <p:nvPr/>
          </p:nvSpPr>
          <p:spPr bwMode="invGray">
            <a:xfrm>
              <a:off x="3276" y="3260"/>
              <a:ext cx="10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09" name="Freeform 119"/>
            <p:cNvSpPr>
              <a:spLocks/>
            </p:cNvSpPr>
            <p:nvPr/>
          </p:nvSpPr>
          <p:spPr bwMode="invGray">
            <a:xfrm>
              <a:off x="3251" y="3294"/>
              <a:ext cx="9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10" name="Freeform 120"/>
            <p:cNvSpPr>
              <a:spLocks/>
            </p:cNvSpPr>
            <p:nvPr/>
          </p:nvSpPr>
          <p:spPr bwMode="invGray">
            <a:xfrm>
              <a:off x="3270" y="3281"/>
              <a:ext cx="10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11" name="Freeform 121"/>
            <p:cNvSpPr>
              <a:spLocks/>
            </p:cNvSpPr>
            <p:nvPr/>
          </p:nvSpPr>
          <p:spPr bwMode="invGray">
            <a:xfrm>
              <a:off x="2537" y="2293"/>
              <a:ext cx="10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12" name="Freeform 122"/>
            <p:cNvSpPr>
              <a:spLocks/>
            </p:cNvSpPr>
            <p:nvPr/>
          </p:nvSpPr>
          <p:spPr bwMode="invGray">
            <a:xfrm>
              <a:off x="2476" y="2259"/>
              <a:ext cx="10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463"/>
            </a:p>
          </p:txBody>
        </p:sp>
        <p:sp>
          <p:nvSpPr>
            <p:cNvPr id="113" name="Freeform 123"/>
            <p:cNvSpPr>
              <a:spLocks/>
            </p:cNvSpPr>
            <p:nvPr/>
          </p:nvSpPr>
          <p:spPr bwMode="invGray">
            <a:xfrm>
              <a:off x="568" y="2102"/>
              <a:ext cx="5375" cy="1644"/>
            </a:xfrm>
            <a:custGeom>
              <a:avLst/>
              <a:gdLst/>
              <a:ahLst/>
              <a:cxnLst>
                <a:cxn ang="0">
                  <a:pos x="452" y="653"/>
                </a:cxn>
                <a:cxn ang="0">
                  <a:pos x="333" y="595"/>
                </a:cxn>
                <a:cxn ang="0">
                  <a:pos x="158" y="645"/>
                </a:cxn>
                <a:cxn ang="0">
                  <a:pos x="46" y="759"/>
                </a:cxn>
                <a:cxn ang="0">
                  <a:pos x="12" y="941"/>
                </a:cxn>
                <a:cxn ang="0">
                  <a:pos x="146" y="1059"/>
                </a:cxn>
                <a:cxn ang="0">
                  <a:pos x="308" y="1041"/>
                </a:cxn>
                <a:cxn ang="0">
                  <a:pos x="396" y="1138"/>
                </a:cxn>
                <a:cxn ang="0">
                  <a:pos x="452" y="1447"/>
                </a:cxn>
                <a:cxn ang="0">
                  <a:pos x="497" y="1628"/>
                </a:cxn>
                <a:cxn ang="0">
                  <a:pos x="704" y="1574"/>
                </a:cxn>
                <a:cxn ang="0">
                  <a:pos x="817" y="1380"/>
                </a:cxn>
                <a:cxn ang="0">
                  <a:pos x="885" y="1153"/>
                </a:cxn>
                <a:cxn ang="0">
                  <a:pos x="998" y="999"/>
                </a:cxn>
                <a:cxn ang="0">
                  <a:pos x="796" y="856"/>
                </a:cxn>
                <a:cxn ang="0">
                  <a:pos x="817" y="819"/>
                </a:cxn>
                <a:cxn ang="0">
                  <a:pos x="1003" y="916"/>
                </a:cxn>
                <a:cxn ang="0">
                  <a:pos x="1098" y="792"/>
                </a:cxn>
                <a:cxn ang="0">
                  <a:pos x="1046" y="763"/>
                </a:cxn>
                <a:cxn ang="0">
                  <a:pos x="929" y="716"/>
                </a:cxn>
                <a:cxn ang="0">
                  <a:pos x="1141" y="761"/>
                </a:cxn>
                <a:cxn ang="0">
                  <a:pos x="1296" y="852"/>
                </a:cxn>
                <a:cxn ang="0">
                  <a:pos x="1373" y="1033"/>
                </a:cxn>
                <a:cxn ang="0">
                  <a:pos x="1608" y="847"/>
                </a:cxn>
                <a:cxn ang="0">
                  <a:pos x="1704" y="1030"/>
                </a:cxn>
                <a:cxn ang="0">
                  <a:pos x="1707" y="874"/>
                </a:cxn>
                <a:cxn ang="0">
                  <a:pos x="1759" y="800"/>
                </a:cxn>
                <a:cxn ang="0">
                  <a:pos x="1783" y="544"/>
                </a:cxn>
                <a:cxn ang="0">
                  <a:pos x="1824" y="528"/>
                </a:cxn>
                <a:cxn ang="0">
                  <a:pos x="1844" y="427"/>
                </a:cxn>
                <a:cxn ang="0">
                  <a:pos x="1805" y="226"/>
                </a:cxn>
                <a:cxn ang="0">
                  <a:pos x="1899" y="108"/>
                </a:cxn>
                <a:cxn ang="0">
                  <a:pos x="1947" y="209"/>
                </a:cxn>
                <a:cxn ang="0">
                  <a:pos x="1943" y="123"/>
                </a:cxn>
                <a:cxn ang="0">
                  <a:pos x="1975" y="51"/>
                </a:cxn>
                <a:cxn ang="0">
                  <a:pos x="2038" y="0"/>
                </a:cxn>
                <a:cxn ang="0">
                  <a:pos x="1820" y="63"/>
                </a:cxn>
                <a:cxn ang="0">
                  <a:pos x="1583" y="83"/>
                </a:cxn>
                <a:cxn ang="0">
                  <a:pos x="1349" y="30"/>
                </a:cxn>
                <a:cxn ang="0">
                  <a:pos x="1132" y="65"/>
                </a:cxn>
                <a:cxn ang="0">
                  <a:pos x="1040" y="170"/>
                </a:cxn>
                <a:cxn ang="0">
                  <a:pos x="926" y="137"/>
                </a:cxn>
                <a:cxn ang="0">
                  <a:pos x="758" y="183"/>
                </a:cxn>
                <a:cxn ang="0">
                  <a:pos x="667" y="140"/>
                </a:cxn>
                <a:cxn ang="0">
                  <a:pos x="364" y="248"/>
                </a:cxn>
                <a:cxn ang="0">
                  <a:pos x="535" y="213"/>
                </a:cxn>
                <a:cxn ang="0">
                  <a:pos x="638" y="276"/>
                </a:cxn>
                <a:cxn ang="0">
                  <a:pos x="443" y="357"/>
                </a:cxn>
                <a:cxn ang="0">
                  <a:pos x="275" y="416"/>
                </a:cxn>
                <a:cxn ang="0">
                  <a:pos x="167" y="537"/>
                </a:cxn>
                <a:cxn ang="0">
                  <a:pos x="283" y="552"/>
                </a:cxn>
                <a:cxn ang="0">
                  <a:pos x="381" y="573"/>
                </a:cxn>
                <a:cxn ang="0">
                  <a:pos x="493" y="590"/>
                </a:cxn>
                <a:cxn ang="0">
                  <a:pos x="487" y="512"/>
                </a:cxn>
                <a:cxn ang="0">
                  <a:pos x="592" y="548"/>
                </a:cxn>
                <a:cxn ang="0">
                  <a:pos x="686" y="470"/>
                </a:cxn>
                <a:cxn ang="0">
                  <a:pos x="772" y="480"/>
                </a:cxn>
                <a:cxn ang="0">
                  <a:pos x="639" y="598"/>
                </a:cxn>
              </a:cxnLst>
              <a:rect l="0" t="0" r="r" b="b"/>
              <a:pathLst>
                <a:path w="2060" h="1644">
                  <a:moveTo>
                    <a:pt x="697" y="677"/>
                  </a:moveTo>
                  <a:cubicBezTo>
                    <a:pt x="659" y="675"/>
                    <a:pt x="652" y="669"/>
                    <a:pt x="618" y="667"/>
                  </a:cubicBezTo>
                  <a:cubicBezTo>
                    <a:pt x="607" y="666"/>
                    <a:pt x="594" y="661"/>
                    <a:pt x="582" y="658"/>
                  </a:cubicBezTo>
                  <a:cubicBezTo>
                    <a:pt x="577" y="655"/>
                    <a:pt x="568" y="650"/>
                    <a:pt x="568" y="650"/>
                  </a:cubicBezTo>
                  <a:cubicBezTo>
                    <a:pt x="551" y="652"/>
                    <a:pt x="557" y="655"/>
                    <a:pt x="546" y="658"/>
                  </a:cubicBezTo>
                  <a:cubicBezTo>
                    <a:pt x="540" y="667"/>
                    <a:pt x="542" y="669"/>
                    <a:pt x="546" y="677"/>
                  </a:cubicBezTo>
                  <a:cubicBezTo>
                    <a:pt x="548" y="680"/>
                    <a:pt x="550" y="686"/>
                    <a:pt x="550" y="686"/>
                  </a:cubicBezTo>
                  <a:cubicBezTo>
                    <a:pt x="526" y="694"/>
                    <a:pt x="506" y="678"/>
                    <a:pt x="488" y="670"/>
                  </a:cubicBezTo>
                  <a:cubicBezTo>
                    <a:pt x="481" y="653"/>
                    <a:pt x="472" y="655"/>
                    <a:pt x="452" y="653"/>
                  </a:cubicBezTo>
                  <a:cubicBezTo>
                    <a:pt x="446" y="648"/>
                    <a:pt x="444" y="648"/>
                    <a:pt x="437" y="650"/>
                  </a:cubicBezTo>
                  <a:cubicBezTo>
                    <a:pt x="427" y="647"/>
                    <a:pt x="433" y="648"/>
                    <a:pt x="423" y="642"/>
                  </a:cubicBezTo>
                  <a:cubicBezTo>
                    <a:pt x="421" y="641"/>
                    <a:pt x="418" y="639"/>
                    <a:pt x="418" y="639"/>
                  </a:cubicBezTo>
                  <a:cubicBezTo>
                    <a:pt x="416" y="638"/>
                    <a:pt x="413" y="633"/>
                    <a:pt x="413" y="630"/>
                  </a:cubicBezTo>
                  <a:cubicBezTo>
                    <a:pt x="415" y="625"/>
                    <a:pt x="418" y="616"/>
                    <a:pt x="418" y="616"/>
                  </a:cubicBezTo>
                  <a:cubicBezTo>
                    <a:pt x="416" y="592"/>
                    <a:pt x="421" y="588"/>
                    <a:pt x="398" y="591"/>
                  </a:cubicBezTo>
                  <a:cubicBezTo>
                    <a:pt x="390" y="598"/>
                    <a:pt x="390" y="595"/>
                    <a:pt x="381" y="592"/>
                  </a:cubicBezTo>
                  <a:cubicBezTo>
                    <a:pt x="370" y="592"/>
                    <a:pt x="361" y="595"/>
                    <a:pt x="348" y="597"/>
                  </a:cubicBezTo>
                  <a:cubicBezTo>
                    <a:pt x="344" y="595"/>
                    <a:pt x="337" y="597"/>
                    <a:pt x="333" y="595"/>
                  </a:cubicBezTo>
                  <a:cubicBezTo>
                    <a:pt x="331" y="594"/>
                    <a:pt x="330" y="592"/>
                    <a:pt x="328" y="592"/>
                  </a:cubicBezTo>
                  <a:cubicBezTo>
                    <a:pt x="314" y="591"/>
                    <a:pt x="296" y="597"/>
                    <a:pt x="283" y="602"/>
                  </a:cubicBezTo>
                  <a:cubicBezTo>
                    <a:pt x="276" y="603"/>
                    <a:pt x="268" y="606"/>
                    <a:pt x="260" y="608"/>
                  </a:cubicBezTo>
                  <a:cubicBezTo>
                    <a:pt x="255" y="609"/>
                    <a:pt x="246" y="613"/>
                    <a:pt x="246" y="613"/>
                  </a:cubicBezTo>
                  <a:cubicBezTo>
                    <a:pt x="228" y="611"/>
                    <a:pt x="209" y="609"/>
                    <a:pt x="189" y="611"/>
                  </a:cubicBezTo>
                  <a:cubicBezTo>
                    <a:pt x="184" y="613"/>
                    <a:pt x="180" y="614"/>
                    <a:pt x="175" y="617"/>
                  </a:cubicBezTo>
                  <a:cubicBezTo>
                    <a:pt x="173" y="619"/>
                    <a:pt x="173" y="620"/>
                    <a:pt x="173" y="622"/>
                  </a:cubicBezTo>
                  <a:cubicBezTo>
                    <a:pt x="172" y="623"/>
                    <a:pt x="169" y="623"/>
                    <a:pt x="169" y="625"/>
                  </a:cubicBezTo>
                  <a:cubicBezTo>
                    <a:pt x="163" y="634"/>
                    <a:pt x="167" y="641"/>
                    <a:pt x="158" y="645"/>
                  </a:cubicBezTo>
                  <a:cubicBezTo>
                    <a:pt x="153" y="648"/>
                    <a:pt x="149" y="652"/>
                    <a:pt x="144" y="655"/>
                  </a:cubicBezTo>
                  <a:cubicBezTo>
                    <a:pt x="141" y="656"/>
                    <a:pt x="135" y="659"/>
                    <a:pt x="135" y="659"/>
                  </a:cubicBezTo>
                  <a:cubicBezTo>
                    <a:pt x="133" y="664"/>
                    <a:pt x="130" y="666"/>
                    <a:pt x="130" y="669"/>
                  </a:cubicBezTo>
                  <a:cubicBezTo>
                    <a:pt x="128" y="677"/>
                    <a:pt x="132" y="691"/>
                    <a:pt x="124" y="698"/>
                  </a:cubicBezTo>
                  <a:cubicBezTo>
                    <a:pt x="118" y="703"/>
                    <a:pt x="108" y="709"/>
                    <a:pt x="101" y="711"/>
                  </a:cubicBezTo>
                  <a:cubicBezTo>
                    <a:pt x="101" y="711"/>
                    <a:pt x="90" y="716"/>
                    <a:pt x="87" y="716"/>
                  </a:cubicBezTo>
                  <a:cubicBezTo>
                    <a:pt x="85" y="717"/>
                    <a:pt x="82" y="717"/>
                    <a:pt x="82" y="717"/>
                  </a:cubicBezTo>
                  <a:cubicBezTo>
                    <a:pt x="76" y="725"/>
                    <a:pt x="68" y="733"/>
                    <a:pt x="60" y="738"/>
                  </a:cubicBezTo>
                  <a:cubicBezTo>
                    <a:pt x="56" y="745"/>
                    <a:pt x="53" y="755"/>
                    <a:pt x="46" y="759"/>
                  </a:cubicBezTo>
                  <a:cubicBezTo>
                    <a:pt x="43" y="764"/>
                    <a:pt x="37" y="767"/>
                    <a:pt x="31" y="773"/>
                  </a:cubicBezTo>
                  <a:cubicBezTo>
                    <a:pt x="26" y="780"/>
                    <a:pt x="25" y="789"/>
                    <a:pt x="23" y="797"/>
                  </a:cubicBezTo>
                  <a:cubicBezTo>
                    <a:pt x="20" y="803"/>
                    <a:pt x="19" y="809"/>
                    <a:pt x="17" y="816"/>
                  </a:cubicBezTo>
                  <a:cubicBezTo>
                    <a:pt x="15" y="817"/>
                    <a:pt x="14" y="824"/>
                    <a:pt x="14" y="824"/>
                  </a:cubicBezTo>
                  <a:cubicBezTo>
                    <a:pt x="15" y="831"/>
                    <a:pt x="26" y="842"/>
                    <a:pt x="26" y="842"/>
                  </a:cubicBezTo>
                  <a:cubicBezTo>
                    <a:pt x="26" y="847"/>
                    <a:pt x="17" y="855"/>
                    <a:pt x="17" y="855"/>
                  </a:cubicBezTo>
                  <a:cubicBezTo>
                    <a:pt x="14" y="863"/>
                    <a:pt x="17" y="867"/>
                    <a:pt x="25" y="870"/>
                  </a:cubicBezTo>
                  <a:cubicBezTo>
                    <a:pt x="28" y="884"/>
                    <a:pt x="17" y="902"/>
                    <a:pt x="6" y="909"/>
                  </a:cubicBezTo>
                  <a:cubicBezTo>
                    <a:pt x="0" y="927"/>
                    <a:pt x="5" y="927"/>
                    <a:pt x="12" y="941"/>
                  </a:cubicBezTo>
                  <a:cubicBezTo>
                    <a:pt x="23" y="963"/>
                    <a:pt x="29" y="969"/>
                    <a:pt x="53" y="977"/>
                  </a:cubicBezTo>
                  <a:cubicBezTo>
                    <a:pt x="60" y="986"/>
                    <a:pt x="56" y="983"/>
                    <a:pt x="63" y="989"/>
                  </a:cubicBezTo>
                  <a:cubicBezTo>
                    <a:pt x="62" y="994"/>
                    <a:pt x="59" y="997"/>
                    <a:pt x="59" y="1002"/>
                  </a:cubicBezTo>
                  <a:cubicBezTo>
                    <a:pt x="57" y="1009"/>
                    <a:pt x="70" y="1020"/>
                    <a:pt x="74" y="1027"/>
                  </a:cubicBezTo>
                  <a:cubicBezTo>
                    <a:pt x="77" y="1031"/>
                    <a:pt x="91" y="1036"/>
                    <a:pt x="91" y="1036"/>
                  </a:cubicBezTo>
                  <a:cubicBezTo>
                    <a:pt x="94" y="1036"/>
                    <a:pt x="96" y="1036"/>
                    <a:pt x="98" y="1034"/>
                  </a:cubicBezTo>
                  <a:cubicBezTo>
                    <a:pt x="99" y="1034"/>
                    <a:pt x="98" y="1031"/>
                    <a:pt x="99" y="1030"/>
                  </a:cubicBezTo>
                  <a:cubicBezTo>
                    <a:pt x="101" y="1030"/>
                    <a:pt x="107" y="1038"/>
                    <a:pt x="108" y="1038"/>
                  </a:cubicBezTo>
                  <a:cubicBezTo>
                    <a:pt x="119" y="1047"/>
                    <a:pt x="133" y="1055"/>
                    <a:pt x="146" y="1059"/>
                  </a:cubicBezTo>
                  <a:cubicBezTo>
                    <a:pt x="149" y="1067"/>
                    <a:pt x="152" y="1066"/>
                    <a:pt x="159" y="1064"/>
                  </a:cubicBezTo>
                  <a:cubicBezTo>
                    <a:pt x="163" y="1061"/>
                    <a:pt x="166" y="1059"/>
                    <a:pt x="169" y="1058"/>
                  </a:cubicBezTo>
                  <a:cubicBezTo>
                    <a:pt x="172" y="1056"/>
                    <a:pt x="178" y="1055"/>
                    <a:pt x="178" y="1055"/>
                  </a:cubicBezTo>
                  <a:cubicBezTo>
                    <a:pt x="192" y="1059"/>
                    <a:pt x="209" y="1061"/>
                    <a:pt x="224" y="1063"/>
                  </a:cubicBezTo>
                  <a:cubicBezTo>
                    <a:pt x="231" y="1067"/>
                    <a:pt x="229" y="1070"/>
                    <a:pt x="238" y="1069"/>
                  </a:cubicBezTo>
                  <a:cubicBezTo>
                    <a:pt x="238" y="1063"/>
                    <a:pt x="238" y="1056"/>
                    <a:pt x="238" y="1050"/>
                  </a:cubicBezTo>
                  <a:cubicBezTo>
                    <a:pt x="241" y="1041"/>
                    <a:pt x="257" y="1059"/>
                    <a:pt x="260" y="1061"/>
                  </a:cubicBezTo>
                  <a:cubicBezTo>
                    <a:pt x="266" y="1050"/>
                    <a:pt x="279" y="1052"/>
                    <a:pt x="291" y="1050"/>
                  </a:cubicBezTo>
                  <a:cubicBezTo>
                    <a:pt x="297" y="1049"/>
                    <a:pt x="302" y="1044"/>
                    <a:pt x="308" y="1041"/>
                  </a:cubicBezTo>
                  <a:cubicBezTo>
                    <a:pt x="319" y="1042"/>
                    <a:pt x="330" y="1045"/>
                    <a:pt x="341" y="1049"/>
                  </a:cubicBezTo>
                  <a:cubicBezTo>
                    <a:pt x="342" y="1050"/>
                    <a:pt x="344" y="1055"/>
                    <a:pt x="344" y="1058"/>
                  </a:cubicBezTo>
                  <a:cubicBezTo>
                    <a:pt x="344" y="1061"/>
                    <a:pt x="342" y="1067"/>
                    <a:pt x="342" y="1067"/>
                  </a:cubicBezTo>
                  <a:cubicBezTo>
                    <a:pt x="347" y="1070"/>
                    <a:pt x="355" y="1072"/>
                    <a:pt x="361" y="1075"/>
                  </a:cubicBezTo>
                  <a:cubicBezTo>
                    <a:pt x="362" y="1075"/>
                    <a:pt x="365" y="1077"/>
                    <a:pt x="365" y="1077"/>
                  </a:cubicBezTo>
                  <a:cubicBezTo>
                    <a:pt x="375" y="1074"/>
                    <a:pt x="384" y="1074"/>
                    <a:pt x="393" y="1080"/>
                  </a:cubicBezTo>
                  <a:cubicBezTo>
                    <a:pt x="396" y="1083"/>
                    <a:pt x="398" y="1088"/>
                    <a:pt x="401" y="1092"/>
                  </a:cubicBezTo>
                  <a:cubicBezTo>
                    <a:pt x="404" y="1095"/>
                    <a:pt x="407" y="1102"/>
                    <a:pt x="407" y="1102"/>
                  </a:cubicBezTo>
                  <a:cubicBezTo>
                    <a:pt x="404" y="1114"/>
                    <a:pt x="399" y="1127"/>
                    <a:pt x="396" y="1138"/>
                  </a:cubicBezTo>
                  <a:cubicBezTo>
                    <a:pt x="393" y="1147"/>
                    <a:pt x="395" y="1141"/>
                    <a:pt x="389" y="1152"/>
                  </a:cubicBezTo>
                  <a:cubicBezTo>
                    <a:pt x="387" y="1153"/>
                    <a:pt x="385" y="1156"/>
                    <a:pt x="385" y="1156"/>
                  </a:cubicBezTo>
                  <a:cubicBezTo>
                    <a:pt x="389" y="1185"/>
                    <a:pt x="396" y="1180"/>
                    <a:pt x="410" y="1197"/>
                  </a:cubicBezTo>
                  <a:cubicBezTo>
                    <a:pt x="427" y="1219"/>
                    <a:pt x="440" y="1239"/>
                    <a:pt x="447" y="1266"/>
                  </a:cubicBezTo>
                  <a:cubicBezTo>
                    <a:pt x="446" y="1280"/>
                    <a:pt x="452" y="1314"/>
                    <a:pt x="435" y="1325"/>
                  </a:cubicBezTo>
                  <a:cubicBezTo>
                    <a:pt x="427" y="1347"/>
                    <a:pt x="433" y="1325"/>
                    <a:pt x="430" y="1367"/>
                  </a:cubicBezTo>
                  <a:cubicBezTo>
                    <a:pt x="429" y="1377"/>
                    <a:pt x="421" y="1381"/>
                    <a:pt x="418" y="1391"/>
                  </a:cubicBezTo>
                  <a:cubicBezTo>
                    <a:pt x="421" y="1413"/>
                    <a:pt x="430" y="1422"/>
                    <a:pt x="446" y="1438"/>
                  </a:cubicBezTo>
                  <a:cubicBezTo>
                    <a:pt x="449" y="1441"/>
                    <a:pt x="450" y="1442"/>
                    <a:pt x="452" y="1447"/>
                  </a:cubicBezTo>
                  <a:cubicBezTo>
                    <a:pt x="454" y="1450"/>
                    <a:pt x="455" y="1456"/>
                    <a:pt x="455" y="1456"/>
                  </a:cubicBezTo>
                  <a:cubicBezTo>
                    <a:pt x="457" y="1475"/>
                    <a:pt x="458" y="1488"/>
                    <a:pt x="460" y="1505"/>
                  </a:cubicBezTo>
                  <a:cubicBezTo>
                    <a:pt x="461" y="1514"/>
                    <a:pt x="461" y="1511"/>
                    <a:pt x="464" y="1522"/>
                  </a:cubicBezTo>
                  <a:cubicBezTo>
                    <a:pt x="466" y="1524"/>
                    <a:pt x="466" y="1527"/>
                    <a:pt x="466" y="1527"/>
                  </a:cubicBezTo>
                  <a:cubicBezTo>
                    <a:pt x="468" y="1542"/>
                    <a:pt x="469" y="1552"/>
                    <a:pt x="481" y="1561"/>
                  </a:cubicBezTo>
                  <a:cubicBezTo>
                    <a:pt x="485" y="1566"/>
                    <a:pt x="488" y="1569"/>
                    <a:pt x="494" y="1572"/>
                  </a:cubicBezTo>
                  <a:cubicBezTo>
                    <a:pt x="497" y="1585"/>
                    <a:pt x="503" y="1597"/>
                    <a:pt x="506" y="1610"/>
                  </a:cubicBezTo>
                  <a:cubicBezTo>
                    <a:pt x="506" y="1614"/>
                    <a:pt x="508" y="1619"/>
                    <a:pt x="505" y="1622"/>
                  </a:cubicBezTo>
                  <a:cubicBezTo>
                    <a:pt x="503" y="1625"/>
                    <a:pt x="497" y="1628"/>
                    <a:pt x="497" y="1628"/>
                  </a:cubicBezTo>
                  <a:cubicBezTo>
                    <a:pt x="488" y="1642"/>
                    <a:pt x="509" y="1644"/>
                    <a:pt x="517" y="1644"/>
                  </a:cubicBezTo>
                  <a:cubicBezTo>
                    <a:pt x="539" y="1639"/>
                    <a:pt x="557" y="1635"/>
                    <a:pt x="579" y="1633"/>
                  </a:cubicBezTo>
                  <a:cubicBezTo>
                    <a:pt x="598" y="1630"/>
                    <a:pt x="613" y="1627"/>
                    <a:pt x="632" y="1624"/>
                  </a:cubicBezTo>
                  <a:cubicBezTo>
                    <a:pt x="635" y="1624"/>
                    <a:pt x="638" y="1622"/>
                    <a:pt x="641" y="1621"/>
                  </a:cubicBezTo>
                  <a:cubicBezTo>
                    <a:pt x="642" y="1621"/>
                    <a:pt x="644" y="1619"/>
                    <a:pt x="646" y="1617"/>
                  </a:cubicBezTo>
                  <a:cubicBezTo>
                    <a:pt x="649" y="1617"/>
                    <a:pt x="655" y="1616"/>
                    <a:pt x="655" y="1616"/>
                  </a:cubicBezTo>
                  <a:cubicBezTo>
                    <a:pt x="659" y="1610"/>
                    <a:pt x="664" y="1603"/>
                    <a:pt x="670" y="1600"/>
                  </a:cubicBezTo>
                  <a:cubicBezTo>
                    <a:pt x="675" y="1594"/>
                    <a:pt x="678" y="1591"/>
                    <a:pt x="683" y="1588"/>
                  </a:cubicBezTo>
                  <a:cubicBezTo>
                    <a:pt x="687" y="1581"/>
                    <a:pt x="697" y="1577"/>
                    <a:pt x="704" y="1574"/>
                  </a:cubicBezTo>
                  <a:cubicBezTo>
                    <a:pt x="715" y="1563"/>
                    <a:pt x="726" y="1550"/>
                    <a:pt x="731" y="1535"/>
                  </a:cubicBezTo>
                  <a:cubicBezTo>
                    <a:pt x="731" y="1531"/>
                    <a:pt x="729" y="1528"/>
                    <a:pt x="729" y="1525"/>
                  </a:cubicBezTo>
                  <a:cubicBezTo>
                    <a:pt x="729" y="1494"/>
                    <a:pt x="737" y="1505"/>
                    <a:pt x="754" y="1494"/>
                  </a:cubicBezTo>
                  <a:cubicBezTo>
                    <a:pt x="759" y="1488"/>
                    <a:pt x="762" y="1483"/>
                    <a:pt x="765" y="1475"/>
                  </a:cubicBezTo>
                  <a:cubicBezTo>
                    <a:pt x="763" y="1458"/>
                    <a:pt x="765" y="1439"/>
                    <a:pt x="755" y="1424"/>
                  </a:cubicBezTo>
                  <a:cubicBezTo>
                    <a:pt x="759" y="1413"/>
                    <a:pt x="771" y="1419"/>
                    <a:pt x="779" y="1422"/>
                  </a:cubicBezTo>
                  <a:cubicBezTo>
                    <a:pt x="782" y="1427"/>
                    <a:pt x="782" y="1435"/>
                    <a:pt x="785" y="1427"/>
                  </a:cubicBezTo>
                  <a:cubicBezTo>
                    <a:pt x="786" y="1416"/>
                    <a:pt x="786" y="1405"/>
                    <a:pt x="786" y="1396"/>
                  </a:cubicBezTo>
                  <a:cubicBezTo>
                    <a:pt x="788" y="1386"/>
                    <a:pt x="810" y="1385"/>
                    <a:pt x="817" y="1380"/>
                  </a:cubicBezTo>
                  <a:cubicBezTo>
                    <a:pt x="820" y="1374"/>
                    <a:pt x="831" y="1367"/>
                    <a:pt x="837" y="1363"/>
                  </a:cubicBezTo>
                  <a:cubicBezTo>
                    <a:pt x="841" y="1361"/>
                    <a:pt x="847" y="1356"/>
                    <a:pt x="847" y="1356"/>
                  </a:cubicBezTo>
                  <a:cubicBezTo>
                    <a:pt x="855" y="1345"/>
                    <a:pt x="845" y="1333"/>
                    <a:pt x="844" y="1320"/>
                  </a:cubicBezTo>
                  <a:cubicBezTo>
                    <a:pt x="845" y="1310"/>
                    <a:pt x="847" y="1308"/>
                    <a:pt x="850" y="1299"/>
                  </a:cubicBezTo>
                  <a:cubicBezTo>
                    <a:pt x="847" y="1288"/>
                    <a:pt x="842" y="1288"/>
                    <a:pt x="834" y="1280"/>
                  </a:cubicBezTo>
                  <a:cubicBezTo>
                    <a:pt x="833" y="1275"/>
                    <a:pt x="830" y="1266"/>
                    <a:pt x="830" y="1266"/>
                  </a:cubicBezTo>
                  <a:cubicBezTo>
                    <a:pt x="831" y="1250"/>
                    <a:pt x="831" y="1236"/>
                    <a:pt x="831" y="1220"/>
                  </a:cubicBezTo>
                  <a:cubicBezTo>
                    <a:pt x="833" y="1192"/>
                    <a:pt x="861" y="1183"/>
                    <a:pt x="876" y="1166"/>
                  </a:cubicBezTo>
                  <a:cubicBezTo>
                    <a:pt x="879" y="1160"/>
                    <a:pt x="884" y="1160"/>
                    <a:pt x="885" y="1153"/>
                  </a:cubicBezTo>
                  <a:cubicBezTo>
                    <a:pt x="890" y="1144"/>
                    <a:pt x="889" y="1142"/>
                    <a:pt x="895" y="1136"/>
                  </a:cubicBezTo>
                  <a:cubicBezTo>
                    <a:pt x="898" y="1127"/>
                    <a:pt x="906" y="1114"/>
                    <a:pt x="915" y="1111"/>
                  </a:cubicBezTo>
                  <a:cubicBezTo>
                    <a:pt x="920" y="1105"/>
                    <a:pt x="924" y="1099"/>
                    <a:pt x="930" y="1094"/>
                  </a:cubicBezTo>
                  <a:cubicBezTo>
                    <a:pt x="935" y="1089"/>
                    <a:pt x="938" y="1089"/>
                    <a:pt x="943" y="1084"/>
                  </a:cubicBezTo>
                  <a:cubicBezTo>
                    <a:pt x="947" y="1080"/>
                    <a:pt x="949" y="1078"/>
                    <a:pt x="955" y="1077"/>
                  </a:cubicBezTo>
                  <a:cubicBezTo>
                    <a:pt x="961" y="1066"/>
                    <a:pt x="958" y="1069"/>
                    <a:pt x="966" y="1064"/>
                  </a:cubicBezTo>
                  <a:cubicBezTo>
                    <a:pt x="972" y="1055"/>
                    <a:pt x="978" y="1045"/>
                    <a:pt x="983" y="1036"/>
                  </a:cubicBezTo>
                  <a:cubicBezTo>
                    <a:pt x="988" y="1030"/>
                    <a:pt x="989" y="1019"/>
                    <a:pt x="991" y="1013"/>
                  </a:cubicBezTo>
                  <a:cubicBezTo>
                    <a:pt x="994" y="1003"/>
                    <a:pt x="992" y="1009"/>
                    <a:pt x="998" y="999"/>
                  </a:cubicBezTo>
                  <a:cubicBezTo>
                    <a:pt x="1003" y="992"/>
                    <a:pt x="1003" y="984"/>
                    <a:pt x="1005" y="977"/>
                  </a:cubicBezTo>
                  <a:cubicBezTo>
                    <a:pt x="1003" y="966"/>
                    <a:pt x="1000" y="970"/>
                    <a:pt x="989" y="974"/>
                  </a:cubicBezTo>
                  <a:cubicBezTo>
                    <a:pt x="971" y="986"/>
                    <a:pt x="941" y="983"/>
                    <a:pt x="921" y="983"/>
                  </a:cubicBezTo>
                  <a:cubicBezTo>
                    <a:pt x="892" y="981"/>
                    <a:pt x="895" y="977"/>
                    <a:pt x="878" y="961"/>
                  </a:cubicBezTo>
                  <a:cubicBezTo>
                    <a:pt x="875" y="949"/>
                    <a:pt x="867" y="944"/>
                    <a:pt x="858" y="936"/>
                  </a:cubicBezTo>
                  <a:cubicBezTo>
                    <a:pt x="853" y="933"/>
                    <a:pt x="844" y="930"/>
                    <a:pt x="844" y="930"/>
                  </a:cubicBezTo>
                  <a:cubicBezTo>
                    <a:pt x="837" y="909"/>
                    <a:pt x="828" y="891"/>
                    <a:pt x="817" y="872"/>
                  </a:cubicBezTo>
                  <a:cubicBezTo>
                    <a:pt x="811" y="866"/>
                    <a:pt x="816" y="869"/>
                    <a:pt x="805" y="863"/>
                  </a:cubicBezTo>
                  <a:cubicBezTo>
                    <a:pt x="802" y="859"/>
                    <a:pt x="796" y="856"/>
                    <a:pt x="796" y="856"/>
                  </a:cubicBezTo>
                  <a:cubicBezTo>
                    <a:pt x="786" y="842"/>
                    <a:pt x="794" y="825"/>
                    <a:pt x="785" y="813"/>
                  </a:cubicBezTo>
                  <a:cubicBezTo>
                    <a:pt x="774" y="794"/>
                    <a:pt x="759" y="772"/>
                    <a:pt x="745" y="758"/>
                  </a:cubicBezTo>
                  <a:cubicBezTo>
                    <a:pt x="742" y="744"/>
                    <a:pt x="737" y="736"/>
                    <a:pt x="729" y="723"/>
                  </a:cubicBezTo>
                  <a:cubicBezTo>
                    <a:pt x="726" y="720"/>
                    <a:pt x="723" y="709"/>
                    <a:pt x="723" y="709"/>
                  </a:cubicBezTo>
                  <a:cubicBezTo>
                    <a:pt x="740" y="705"/>
                    <a:pt x="757" y="733"/>
                    <a:pt x="766" y="744"/>
                  </a:cubicBezTo>
                  <a:cubicBezTo>
                    <a:pt x="771" y="758"/>
                    <a:pt x="771" y="759"/>
                    <a:pt x="786" y="764"/>
                  </a:cubicBezTo>
                  <a:cubicBezTo>
                    <a:pt x="793" y="766"/>
                    <a:pt x="800" y="773"/>
                    <a:pt x="800" y="773"/>
                  </a:cubicBezTo>
                  <a:cubicBezTo>
                    <a:pt x="803" y="780"/>
                    <a:pt x="808" y="784"/>
                    <a:pt x="813" y="791"/>
                  </a:cubicBezTo>
                  <a:cubicBezTo>
                    <a:pt x="813" y="803"/>
                    <a:pt x="814" y="809"/>
                    <a:pt x="817" y="819"/>
                  </a:cubicBezTo>
                  <a:cubicBezTo>
                    <a:pt x="819" y="842"/>
                    <a:pt x="820" y="841"/>
                    <a:pt x="839" y="847"/>
                  </a:cubicBezTo>
                  <a:cubicBezTo>
                    <a:pt x="844" y="852"/>
                    <a:pt x="847" y="856"/>
                    <a:pt x="851" y="861"/>
                  </a:cubicBezTo>
                  <a:cubicBezTo>
                    <a:pt x="851" y="863"/>
                    <a:pt x="853" y="864"/>
                    <a:pt x="853" y="866"/>
                  </a:cubicBezTo>
                  <a:cubicBezTo>
                    <a:pt x="853" y="869"/>
                    <a:pt x="853" y="874"/>
                    <a:pt x="855" y="877"/>
                  </a:cubicBezTo>
                  <a:cubicBezTo>
                    <a:pt x="856" y="884"/>
                    <a:pt x="870" y="889"/>
                    <a:pt x="875" y="894"/>
                  </a:cubicBezTo>
                  <a:cubicBezTo>
                    <a:pt x="887" y="927"/>
                    <a:pt x="870" y="945"/>
                    <a:pt x="910" y="955"/>
                  </a:cubicBezTo>
                  <a:cubicBezTo>
                    <a:pt x="921" y="953"/>
                    <a:pt x="926" y="955"/>
                    <a:pt x="933" y="949"/>
                  </a:cubicBezTo>
                  <a:cubicBezTo>
                    <a:pt x="938" y="942"/>
                    <a:pt x="944" y="941"/>
                    <a:pt x="951" y="936"/>
                  </a:cubicBezTo>
                  <a:cubicBezTo>
                    <a:pt x="972" y="924"/>
                    <a:pt x="978" y="920"/>
                    <a:pt x="1003" y="916"/>
                  </a:cubicBezTo>
                  <a:cubicBezTo>
                    <a:pt x="1009" y="914"/>
                    <a:pt x="1017" y="911"/>
                    <a:pt x="1025" y="909"/>
                  </a:cubicBezTo>
                  <a:cubicBezTo>
                    <a:pt x="1031" y="906"/>
                    <a:pt x="1036" y="899"/>
                    <a:pt x="1042" y="897"/>
                  </a:cubicBezTo>
                  <a:cubicBezTo>
                    <a:pt x="1051" y="894"/>
                    <a:pt x="1060" y="894"/>
                    <a:pt x="1068" y="888"/>
                  </a:cubicBezTo>
                  <a:cubicBezTo>
                    <a:pt x="1073" y="881"/>
                    <a:pt x="1079" y="877"/>
                    <a:pt x="1084" y="869"/>
                  </a:cubicBezTo>
                  <a:cubicBezTo>
                    <a:pt x="1087" y="861"/>
                    <a:pt x="1088" y="850"/>
                    <a:pt x="1098" y="844"/>
                  </a:cubicBezTo>
                  <a:cubicBezTo>
                    <a:pt x="1104" y="836"/>
                    <a:pt x="1105" y="825"/>
                    <a:pt x="1108" y="816"/>
                  </a:cubicBezTo>
                  <a:cubicBezTo>
                    <a:pt x="1110" y="811"/>
                    <a:pt x="1115" y="808"/>
                    <a:pt x="1116" y="803"/>
                  </a:cubicBezTo>
                  <a:cubicBezTo>
                    <a:pt x="1110" y="800"/>
                    <a:pt x="1110" y="805"/>
                    <a:pt x="1102" y="808"/>
                  </a:cubicBezTo>
                  <a:cubicBezTo>
                    <a:pt x="1099" y="802"/>
                    <a:pt x="1104" y="795"/>
                    <a:pt x="1098" y="792"/>
                  </a:cubicBezTo>
                  <a:cubicBezTo>
                    <a:pt x="1094" y="789"/>
                    <a:pt x="1084" y="788"/>
                    <a:pt x="1084" y="788"/>
                  </a:cubicBezTo>
                  <a:cubicBezTo>
                    <a:pt x="1077" y="780"/>
                    <a:pt x="1076" y="783"/>
                    <a:pt x="1067" y="786"/>
                  </a:cubicBezTo>
                  <a:cubicBezTo>
                    <a:pt x="1064" y="788"/>
                    <a:pt x="1057" y="789"/>
                    <a:pt x="1057" y="789"/>
                  </a:cubicBezTo>
                  <a:cubicBezTo>
                    <a:pt x="1054" y="789"/>
                    <a:pt x="1051" y="789"/>
                    <a:pt x="1048" y="788"/>
                  </a:cubicBezTo>
                  <a:cubicBezTo>
                    <a:pt x="1046" y="786"/>
                    <a:pt x="1045" y="778"/>
                    <a:pt x="1045" y="778"/>
                  </a:cubicBezTo>
                  <a:cubicBezTo>
                    <a:pt x="1046" y="778"/>
                    <a:pt x="1048" y="777"/>
                    <a:pt x="1050" y="775"/>
                  </a:cubicBezTo>
                  <a:cubicBezTo>
                    <a:pt x="1060" y="772"/>
                    <a:pt x="1067" y="778"/>
                    <a:pt x="1060" y="763"/>
                  </a:cubicBezTo>
                  <a:cubicBezTo>
                    <a:pt x="1059" y="763"/>
                    <a:pt x="1057" y="761"/>
                    <a:pt x="1056" y="761"/>
                  </a:cubicBezTo>
                  <a:cubicBezTo>
                    <a:pt x="1053" y="761"/>
                    <a:pt x="1048" y="761"/>
                    <a:pt x="1046" y="763"/>
                  </a:cubicBezTo>
                  <a:cubicBezTo>
                    <a:pt x="1046" y="764"/>
                    <a:pt x="1045" y="766"/>
                    <a:pt x="1043" y="767"/>
                  </a:cubicBezTo>
                  <a:cubicBezTo>
                    <a:pt x="1036" y="775"/>
                    <a:pt x="1025" y="777"/>
                    <a:pt x="1016" y="780"/>
                  </a:cubicBezTo>
                  <a:cubicBezTo>
                    <a:pt x="1011" y="780"/>
                    <a:pt x="1006" y="778"/>
                    <a:pt x="1003" y="777"/>
                  </a:cubicBezTo>
                  <a:cubicBezTo>
                    <a:pt x="1002" y="777"/>
                    <a:pt x="997" y="775"/>
                    <a:pt x="997" y="775"/>
                  </a:cubicBezTo>
                  <a:cubicBezTo>
                    <a:pt x="988" y="763"/>
                    <a:pt x="986" y="761"/>
                    <a:pt x="971" y="758"/>
                  </a:cubicBezTo>
                  <a:cubicBezTo>
                    <a:pt x="971" y="753"/>
                    <a:pt x="974" y="747"/>
                    <a:pt x="971" y="742"/>
                  </a:cubicBezTo>
                  <a:cubicBezTo>
                    <a:pt x="969" y="739"/>
                    <a:pt x="960" y="736"/>
                    <a:pt x="957" y="734"/>
                  </a:cubicBezTo>
                  <a:cubicBezTo>
                    <a:pt x="954" y="733"/>
                    <a:pt x="947" y="731"/>
                    <a:pt x="947" y="731"/>
                  </a:cubicBezTo>
                  <a:cubicBezTo>
                    <a:pt x="941" y="725"/>
                    <a:pt x="935" y="722"/>
                    <a:pt x="929" y="716"/>
                  </a:cubicBezTo>
                  <a:cubicBezTo>
                    <a:pt x="930" y="706"/>
                    <a:pt x="932" y="700"/>
                    <a:pt x="941" y="697"/>
                  </a:cubicBezTo>
                  <a:cubicBezTo>
                    <a:pt x="955" y="698"/>
                    <a:pt x="968" y="702"/>
                    <a:pt x="980" y="705"/>
                  </a:cubicBezTo>
                  <a:cubicBezTo>
                    <a:pt x="986" y="711"/>
                    <a:pt x="988" y="716"/>
                    <a:pt x="995" y="720"/>
                  </a:cubicBezTo>
                  <a:cubicBezTo>
                    <a:pt x="1005" y="734"/>
                    <a:pt x="1012" y="736"/>
                    <a:pt x="1025" y="744"/>
                  </a:cubicBezTo>
                  <a:cubicBezTo>
                    <a:pt x="1033" y="742"/>
                    <a:pt x="1045" y="747"/>
                    <a:pt x="1051" y="741"/>
                  </a:cubicBezTo>
                  <a:cubicBezTo>
                    <a:pt x="1060" y="733"/>
                    <a:pt x="1048" y="738"/>
                    <a:pt x="1059" y="734"/>
                  </a:cubicBezTo>
                  <a:cubicBezTo>
                    <a:pt x="1064" y="738"/>
                    <a:pt x="1068" y="739"/>
                    <a:pt x="1073" y="742"/>
                  </a:cubicBezTo>
                  <a:cubicBezTo>
                    <a:pt x="1079" y="752"/>
                    <a:pt x="1093" y="750"/>
                    <a:pt x="1104" y="753"/>
                  </a:cubicBezTo>
                  <a:cubicBezTo>
                    <a:pt x="1121" y="764"/>
                    <a:pt x="1110" y="759"/>
                    <a:pt x="1141" y="761"/>
                  </a:cubicBezTo>
                  <a:cubicBezTo>
                    <a:pt x="1152" y="763"/>
                    <a:pt x="1156" y="766"/>
                    <a:pt x="1163" y="775"/>
                  </a:cubicBezTo>
                  <a:cubicBezTo>
                    <a:pt x="1159" y="788"/>
                    <a:pt x="1167" y="781"/>
                    <a:pt x="1173" y="777"/>
                  </a:cubicBezTo>
                  <a:cubicBezTo>
                    <a:pt x="1175" y="770"/>
                    <a:pt x="1178" y="770"/>
                    <a:pt x="1181" y="764"/>
                  </a:cubicBezTo>
                  <a:cubicBezTo>
                    <a:pt x="1190" y="767"/>
                    <a:pt x="1189" y="772"/>
                    <a:pt x="1187" y="783"/>
                  </a:cubicBezTo>
                  <a:cubicBezTo>
                    <a:pt x="1195" y="789"/>
                    <a:pt x="1206" y="786"/>
                    <a:pt x="1215" y="789"/>
                  </a:cubicBezTo>
                  <a:cubicBezTo>
                    <a:pt x="1221" y="791"/>
                    <a:pt x="1226" y="797"/>
                    <a:pt x="1234" y="800"/>
                  </a:cubicBezTo>
                  <a:cubicBezTo>
                    <a:pt x="1245" y="803"/>
                    <a:pt x="1255" y="808"/>
                    <a:pt x="1265" y="816"/>
                  </a:cubicBezTo>
                  <a:cubicBezTo>
                    <a:pt x="1268" y="827"/>
                    <a:pt x="1272" y="831"/>
                    <a:pt x="1282" y="834"/>
                  </a:cubicBezTo>
                  <a:cubicBezTo>
                    <a:pt x="1286" y="842"/>
                    <a:pt x="1288" y="847"/>
                    <a:pt x="1296" y="852"/>
                  </a:cubicBezTo>
                  <a:cubicBezTo>
                    <a:pt x="1308" y="849"/>
                    <a:pt x="1302" y="850"/>
                    <a:pt x="1314" y="847"/>
                  </a:cubicBezTo>
                  <a:cubicBezTo>
                    <a:pt x="1316" y="845"/>
                    <a:pt x="1319" y="845"/>
                    <a:pt x="1319" y="845"/>
                  </a:cubicBezTo>
                  <a:cubicBezTo>
                    <a:pt x="1328" y="852"/>
                    <a:pt x="1322" y="842"/>
                    <a:pt x="1319" y="839"/>
                  </a:cubicBezTo>
                  <a:cubicBezTo>
                    <a:pt x="1316" y="844"/>
                    <a:pt x="1311" y="847"/>
                    <a:pt x="1310" y="853"/>
                  </a:cubicBezTo>
                  <a:cubicBezTo>
                    <a:pt x="1310" y="856"/>
                    <a:pt x="1307" y="863"/>
                    <a:pt x="1307" y="863"/>
                  </a:cubicBezTo>
                  <a:cubicBezTo>
                    <a:pt x="1308" y="869"/>
                    <a:pt x="1310" y="880"/>
                    <a:pt x="1319" y="880"/>
                  </a:cubicBezTo>
                  <a:lnTo>
                    <a:pt x="1320" y="916"/>
                  </a:lnTo>
                  <a:lnTo>
                    <a:pt x="1348" y="1005"/>
                  </a:lnTo>
                  <a:lnTo>
                    <a:pt x="1373" y="1033"/>
                  </a:lnTo>
                  <a:lnTo>
                    <a:pt x="1416" y="994"/>
                  </a:lnTo>
                  <a:lnTo>
                    <a:pt x="1413" y="967"/>
                  </a:lnTo>
                  <a:lnTo>
                    <a:pt x="1424" y="959"/>
                  </a:lnTo>
                  <a:lnTo>
                    <a:pt x="1423" y="925"/>
                  </a:lnTo>
                  <a:lnTo>
                    <a:pt x="1452" y="916"/>
                  </a:lnTo>
                  <a:lnTo>
                    <a:pt x="1520" y="855"/>
                  </a:lnTo>
                  <a:lnTo>
                    <a:pt x="1533" y="839"/>
                  </a:lnTo>
                  <a:lnTo>
                    <a:pt x="1588" y="824"/>
                  </a:lnTo>
                  <a:lnTo>
                    <a:pt x="1608" y="847"/>
                  </a:lnTo>
                  <a:lnTo>
                    <a:pt x="1602" y="858"/>
                  </a:lnTo>
                  <a:lnTo>
                    <a:pt x="1619" y="875"/>
                  </a:lnTo>
                  <a:lnTo>
                    <a:pt x="1624" y="899"/>
                  </a:lnTo>
                  <a:lnTo>
                    <a:pt x="1641" y="906"/>
                  </a:lnTo>
                  <a:lnTo>
                    <a:pt x="1677" y="892"/>
                  </a:lnTo>
                  <a:lnTo>
                    <a:pt x="1675" y="975"/>
                  </a:lnTo>
                  <a:lnTo>
                    <a:pt x="1684" y="956"/>
                  </a:lnTo>
                  <a:lnTo>
                    <a:pt x="1707" y="1000"/>
                  </a:lnTo>
                  <a:lnTo>
                    <a:pt x="1704" y="1030"/>
                  </a:lnTo>
                  <a:lnTo>
                    <a:pt x="1718" y="1013"/>
                  </a:lnTo>
                  <a:lnTo>
                    <a:pt x="1721" y="997"/>
                  </a:lnTo>
                  <a:lnTo>
                    <a:pt x="1738" y="972"/>
                  </a:lnTo>
                  <a:lnTo>
                    <a:pt x="1728" y="958"/>
                  </a:lnTo>
                  <a:lnTo>
                    <a:pt x="1737" y="942"/>
                  </a:lnTo>
                  <a:lnTo>
                    <a:pt x="1725" y="913"/>
                  </a:lnTo>
                  <a:lnTo>
                    <a:pt x="1732" y="889"/>
                  </a:lnTo>
                  <a:lnTo>
                    <a:pt x="1715" y="895"/>
                  </a:lnTo>
                  <a:lnTo>
                    <a:pt x="1707" y="874"/>
                  </a:lnTo>
                  <a:lnTo>
                    <a:pt x="1701" y="844"/>
                  </a:lnTo>
                  <a:lnTo>
                    <a:pt x="1714" y="816"/>
                  </a:lnTo>
                  <a:lnTo>
                    <a:pt x="1728" y="834"/>
                  </a:lnTo>
                  <a:lnTo>
                    <a:pt x="1721" y="880"/>
                  </a:lnTo>
                  <a:lnTo>
                    <a:pt x="1738" y="849"/>
                  </a:lnTo>
                  <a:lnTo>
                    <a:pt x="1732" y="824"/>
                  </a:lnTo>
                  <a:lnTo>
                    <a:pt x="1752" y="808"/>
                  </a:lnTo>
                  <a:lnTo>
                    <a:pt x="1752" y="797"/>
                  </a:lnTo>
                  <a:lnTo>
                    <a:pt x="1759" y="800"/>
                  </a:lnTo>
                  <a:lnTo>
                    <a:pt x="1796" y="756"/>
                  </a:lnTo>
                  <a:lnTo>
                    <a:pt x="1805" y="684"/>
                  </a:lnTo>
                  <a:lnTo>
                    <a:pt x="1810" y="655"/>
                  </a:lnTo>
                  <a:lnTo>
                    <a:pt x="1794" y="664"/>
                  </a:lnTo>
                  <a:lnTo>
                    <a:pt x="1788" y="655"/>
                  </a:lnTo>
                  <a:lnTo>
                    <a:pt x="1800" y="638"/>
                  </a:lnTo>
                  <a:lnTo>
                    <a:pt x="1776" y="592"/>
                  </a:lnTo>
                  <a:lnTo>
                    <a:pt x="1763" y="580"/>
                  </a:lnTo>
                  <a:lnTo>
                    <a:pt x="1783" y="544"/>
                  </a:lnTo>
                  <a:lnTo>
                    <a:pt x="1762" y="539"/>
                  </a:lnTo>
                  <a:lnTo>
                    <a:pt x="1743" y="531"/>
                  </a:lnTo>
                  <a:lnTo>
                    <a:pt x="1751" y="503"/>
                  </a:lnTo>
                  <a:lnTo>
                    <a:pt x="1763" y="487"/>
                  </a:lnTo>
                  <a:lnTo>
                    <a:pt x="1766" y="519"/>
                  </a:lnTo>
                  <a:lnTo>
                    <a:pt x="1788" y="498"/>
                  </a:lnTo>
                  <a:lnTo>
                    <a:pt x="1805" y="497"/>
                  </a:lnTo>
                  <a:lnTo>
                    <a:pt x="1797" y="519"/>
                  </a:lnTo>
                  <a:lnTo>
                    <a:pt x="1824" y="528"/>
                  </a:lnTo>
                  <a:lnTo>
                    <a:pt x="1816" y="545"/>
                  </a:lnTo>
                  <a:lnTo>
                    <a:pt x="1830" y="559"/>
                  </a:lnTo>
                  <a:lnTo>
                    <a:pt x="1830" y="588"/>
                  </a:lnTo>
                  <a:lnTo>
                    <a:pt x="1861" y="559"/>
                  </a:lnTo>
                  <a:lnTo>
                    <a:pt x="1850" y="531"/>
                  </a:lnTo>
                  <a:lnTo>
                    <a:pt x="1821" y="489"/>
                  </a:lnTo>
                  <a:lnTo>
                    <a:pt x="1830" y="473"/>
                  </a:lnTo>
                  <a:lnTo>
                    <a:pt x="1824" y="448"/>
                  </a:lnTo>
                  <a:lnTo>
                    <a:pt x="1844" y="427"/>
                  </a:lnTo>
                  <a:lnTo>
                    <a:pt x="1868" y="416"/>
                  </a:lnTo>
                  <a:lnTo>
                    <a:pt x="1867" y="367"/>
                  </a:lnTo>
                  <a:lnTo>
                    <a:pt x="1865" y="333"/>
                  </a:lnTo>
                  <a:lnTo>
                    <a:pt x="1858" y="302"/>
                  </a:lnTo>
                  <a:lnTo>
                    <a:pt x="1830" y="248"/>
                  </a:lnTo>
                  <a:lnTo>
                    <a:pt x="1825" y="275"/>
                  </a:lnTo>
                  <a:lnTo>
                    <a:pt x="1807" y="258"/>
                  </a:lnTo>
                  <a:lnTo>
                    <a:pt x="1790" y="266"/>
                  </a:lnTo>
                  <a:lnTo>
                    <a:pt x="1805" y="226"/>
                  </a:lnTo>
                  <a:lnTo>
                    <a:pt x="1821" y="192"/>
                  </a:lnTo>
                  <a:lnTo>
                    <a:pt x="1850" y="176"/>
                  </a:lnTo>
                  <a:lnTo>
                    <a:pt x="1853" y="161"/>
                  </a:lnTo>
                  <a:lnTo>
                    <a:pt x="1873" y="155"/>
                  </a:lnTo>
                  <a:lnTo>
                    <a:pt x="1873" y="170"/>
                  </a:lnTo>
                  <a:lnTo>
                    <a:pt x="1896" y="145"/>
                  </a:lnTo>
                  <a:lnTo>
                    <a:pt x="1882" y="139"/>
                  </a:lnTo>
                  <a:lnTo>
                    <a:pt x="1882" y="120"/>
                  </a:lnTo>
                  <a:lnTo>
                    <a:pt x="1899" y="108"/>
                  </a:lnTo>
                  <a:lnTo>
                    <a:pt x="1906" y="122"/>
                  </a:lnTo>
                  <a:lnTo>
                    <a:pt x="1929" y="100"/>
                  </a:lnTo>
                  <a:lnTo>
                    <a:pt x="1926" y="120"/>
                  </a:lnTo>
                  <a:lnTo>
                    <a:pt x="1927" y="136"/>
                  </a:lnTo>
                  <a:lnTo>
                    <a:pt x="1926" y="158"/>
                  </a:lnTo>
                  <a:lnTo>
                    <a:pt x="1918" y="175"/>
                  </a:lnTo>
                  <a:lnTo>
                    <a:pt x="1932" y="197"/>
                  </a:lnTo>
                  <a:lnTo>
                    <a:pt x="1938" y="212"/>
                  </a:lnTo>
                  <a:lnTo>
                    <a:pt x="1947" y="209"/>
                  </a:lnTo>
                  <a:lnTo>
                    <a:pt x="1992" y="256"/>
                  </a:lnTo>
                  <a:lnTo>
                    <a:pt x="2002" y="233"/>
                  </a:lnTo>
                  <a:lnTo>
                    <a:pt x="2014" y="216"/>
                  </a:lnTo>
                  <a:lnTo>
                    <a:pt x="1994" y="205"/>
                  </a:lnTo>
                  <a:lnTo>
                    <a:pt x="1999" y="184"/>
                  </a:lnTo>
                  <a:lnTo>
                    <a:pt x="1999" y="172"/>
                  </a:lnTo>
                  <a:lnTo>
                    <a:pt x="1978" y="150"/>
                  </a:lnTo>
                  <a:lnTo>
                    <a:pt x="1960" y="147"/>
                  </a:lnTo>
                  <a:lnTo>
                    <a:pt x="1943" y="123"/>
                  </a:lnTo>
                  <a:lnTo>
                    <a:pt x="1966" y="119"/>
                  </a:lnTo>
                  <a:lnTo>
                    <a:pt x="1977" y="100"/>
                  </a:lnTo>
                  <a:lnTo>
                    <a:pt x="1991" y="106"/>
                  </a:lnTo>
                  <a:lnTo>
                    <a:pt x="2005" y="98"/>
                  </a:lnTo>
                  <a:lnTo>
                    <a:pt x="1990" y="80"/>
                  </a:lnTo>
                  <a:lnTo>
                    <a:pt x="2002" y="69"/>
                  </a:lnTo>
                  <a:lnTo>
                    <a:pt x="2021" y="68"/>
                  </a:lnTo>
                  <a:lnTo>
                    <a:pt x="2000" y="53"/>
                  </a:lnTo>
                  <a:lnTo>
                    <a:pt x="1975" y="51"/>
                  </a:lnTo>
                  <a:lnTo>
                    <a:pt x="1990" y="32"/>
                  </a:lnTo>
                  <a:lnTo>
                    <a:pt x="1989" y="11"/>
                  </a:lnTo>
                  <a:lnTo>
                    <a:pt x="2005" y="27"/>
                  </a:lnTo>
                  <a:lnTo>
                    <a:pt x="2015" y="18"/>
                  </a:lnTo>
                  <a:lnTo>
                    <a:pt x="2024" y="21"/>
                  </a:lnTo>
                  <a:lnTo>
                    <a:pt x="2038" y="36"/>
                  </a:lnTo>
                  <a:lnTo>
                    <a:pt x="2060" y="33"/>
                  </a:lnTo>
                  <a:lnTo>
                    <a:pt x="2042" y="15"/>
                  </a:lnTo>
                  <a:lnTo>
                    <a:pt x="2038" y="0"/>
                  </a:lnTo>
                  <a:lnTo>
                    <a:pt x="2006" y="5"/>
                  </a:lnTo>
                  <a:lnTo>
                    <a:pt x="1994" y="0"/>
                  </a:lnTo>
                  <a:lnTo>
                    <a:pt x="1955" y="11"/>
                  </a:lnTo>
                  <a:lnTo>
                    <a:pt x="1913" y="18"/>
                  </a:lnTo>
                  <a:lnTo>
                    <a:pt x="1886" y="30"/>
                  </a:lnTo>
                  <a:lnTo>
                    <a:pt x="1885" y="47"/>
                  </a:lnTo>
                  <a:lnTo>
                    <a:pt x="1864" y="50"/>
                  </a:lnTo>
                  <a:cubicBezTo>
                    <a:pt x="1858" y="55"/>
                    <a:pt x="1854" y="75"/>
                    <a:pt x="1847" y="77"/>
                  </a:cubicBezTo>
                  <a:cubicBezTo>
                    <a:pt x="1839" y="82"/>
                    <a:pt x="1830" y="65"/>
                    <a:pt x="1820" y="63"/>
                  </a:cubicBezTo>
                  <a:lnTo>
                    <a:pt x="1786" y="66"/>
                  </a:lnTo>
                  <a:lnTo>
                    <a:pt x="1732" y="56"/>
                  </a:lnTo>
                  <a:lnTo>
                    <a:pt x="1709" y="62"/>
                  </a:lnTo>
                  <a:lnTo>
                    <a:pt x="1678" y="56"/>
                  </a:lnTo>
                  <a:lnTo>
                    <a:pt x="1666" y="47"/>
                  </a:lnTo>
                  <a:lnTo>
                    <a:pt x="1643" y="50"/>
                  </a:lnTo>
                  <a:cubicBezTo>
                    <a:pt x="1635" y="52"/>
                    <a:pt x="1626" y="57"/>
                    <a:pt x="1618" y="60"/>
                  </a:cubicBezTo>
                  <a:cubicBezTo>
                    <a:pt x="1610" y="63"/>
                    <a:pt x="1603" y="67"/>
                    <a:pt x="1597" y="71"/>
                  </a:cubicBezTo>
                  <a:cubicBezTo>
                    <a:pt x="1591" y="75"/>
                    <a:pt x="1587" y="84"/>
                    <a:pt x="1583" y="83"/>
                  </a:cubicBezTo>
                  <a:cubicBezTo>
                    <a:pt x="1571" y="90"/>
                    <a:pt x="1576" y="67"/>
                    <a:pt x="1571" y="65"/>
                  </a:cubicBezTo>
                  <a:lnTo>
                    <a:pt x="1553" y="69"/>
                  </a:lnTo>
                  <a:cubicBezTo>
                    <a:pt x="1544" y="66"/>
                    <a:pt x="1531" y="50"/>
                    <a:pt x="1517" y="47"/>
                  </a:cubicBezTo>
                  <a:cubicBezTo>
                    <a:pt x="1503" y="46"/>
                    <a:pt x="1479" y="45"/>
                    <a:pt x="1468" y="48"/>
                  </a:cubicBezTo>
                  <a:cubicBezTo>
                    <a:pt x="1457" y="51"/>
                    <a:pt x="1461" y="63"/>
                    <a:pt x="1451" y="63"/>
                  </a:cubicBezTo>
                  <a:cubicBezTo>
                    <a:pt x="1439" y="66"/>
                    <a:pt x="1419" y="48"/>
                    <a:pt x="1408" y="47"/>
                  </a:cubicBezTo>
                  <a:cubicBezTo>
                    <a:pt x="1397" y="46"/>
                    <a:pt x="1390" y="59"/>
                    <a:pt x="1382" y="59"/>
                  </a:cubicBezTo>
                  <a:cubicBezTo>
                    <a:pt x="1374" y="59"/>
                    <a:pt x="1362" y="52"/>
                    <a:pt x="1357" y="47"/>
                  </a:cubicBezTo>
                  <a:cubicBezTo>
                    <a:pt x="1352" y="42"/>
                    <a:pt x="1356" y="36"/>
                    <a:pt x="1349" y="30"/>
                  </a:cubicBezTo>
                  <a:cubicBezTo>
                    <a:pt x="1333" y="26"/>
                    <a:pt x="1330" y="13"/>
                    <a:pt x="1318" y="11"/>
                  </a:cubicBezTo>
                  <a:cubicBezTo>
                    <a:pt x="1306" y="9"/>
                    <a:pt x="1287" y="20"/>
                    <a:pt x="1277" y="20"/>
                  </a:cubicBezTo>
                  <a:cubicBezTo>
                    <a:pt x="1267" y="20"/>
                    <a:pt x="1268" y="10"/>
                    <a:pt x="1259" y="9"/>
                  </a:cubicBezTo>
                  <a:lnTo>
                    <a:pt x="1222" y="14"/>
                  </a:lnTo>
                  <a:lnTo>
                    <a:pt x="1210" y="32"/>
                  </a:lnTo>
                  <a:cubicBezTo>
                    <a:pt x="1203" y="35"/>
                    <a:pt x="1187" y="28"/>
                    <a:pt x="1178" y="29"/>
                  </a:cubicBezTo>
                  <a:cubicBezTo>
                    <a:pt x="1169" y="30"/>
                    <a:pt x="1164" y="36"/>
                    <a:pt x="1154" y="39"/>
                  </a:cubicBezTo>
                  <a:cubicBezTo>
                    <a:pt x="1144" y="42"/>
                    <a:pt x="1124" y="44"/>
                    <a:pt x="1120" y="48"/>
                  </a:cubicBezTo>
                  <a:cubicBezTo>
                    <a:pt x="1109" y="57"/>
                    <a:pt x="1132" y="61"/>
                    <a:pt x="1132" y="65"/>
                  </a:cubicBezTo>
                  <a:cubicBezTo>
                    <a:pt x="1132" y="69"/>
                    <a:pt x="1126" y="70"/>
                    <a:pt x="1118" y="72"/>
                  </a:cubicBezTo>
                  <a:cubicBezTo>
                    <a:pt x="1110" y="74"/>
                    <a:pt x="1084" y="72"/>
                    <a:pt x="1085" y="77"/>
                  </a:cubicBezTo>
                  <a:cubicBezTo>
                    <a:pt x="1085" y="86"/>
                    <a:pt x="1126" y="103"/>
                    <a:pt x="1127" y="105"/>
                  </a:cubicBezTo>
                  <a:lnTo>
                    <a:pt x="1090" y="90"/>
                  </a:lnTo>
                  <a:lnTo>
                    <a:pt x="1072" y="95"/>
                  </a:lnTo>
                  <a:cubicBezTo>
                    <a:pt x="1063" y="93"/>
                    <a:pt x="1039" y="65"/>
                    <a:pt x="1033" y="80"/>
                  </a:cubicBezTo>
                  <a:cubicBezTo>
                    <a:pt x="1027" y="95"/>
                    <a:pt x="1077" y="132"/>
                    <a:pt x="1084" y="147"/>
                  </a:cubicBezTo>
                  <a:lnTo>
                    <a:pt x="1075" y="171"/>
                  </a:lnTo>
                  <a:lnTo>
                    <a:pt x="1040" y="170"/>
                  </a:lnTo>
                  <a:cubicBezTo>
                    <a:pt x="1040" y="170"/>
                    <a:pt x="1061" y="164"/>
                    <a:pt x="1060" y="155"/>
                  </a:cubicBezTo>
                  <a:cubicBezTo>
                    <a:pt x="1059" y="146"/>
                    <a:pt x="1043" y="127"/>
                    <a:pt x="1031" y="113"/>
                  </a:cubicBezTo>
                  <a:cubicBezTo>
                    <a:pt x="1025" y="101"/>
                    <a:pt x="1030" y="84"/>
                    <a:pt x="1024" y="81"/>
                  </a:cubicBezTo>
                  <a:cubicBezTo>
                    <a:pt x="1018" y="78"/>
                    <a:pt x="997" y="65"/>
                    <a:pt x="989" y="71"/>
                  </a:cubicBezTo>
                  <a:cubicBezTo>
                    <a:pt x="968" y="74"/>
                    <a:pt x="970" y="107"/>
                    <a:pt x="974" y="116"/>
                  </a:cubicBezTo>
                  <a:cubicBezTo>
                    <a:pt x="978" y="125"/>
                    <a:pt x="1009" y="122"/>
                    <a:pt x="1012" y="125"/>
                  </a:cubicBezTo>
                  <a:cubicBezTo>
                    <a:pt x="1028" y="153"/>
                    <a:pt x="1005" y="143"/>
                    <a:pt x="989" y="134"/>
                  </a:cubicBezTo>
                  <a:cubicBezTo>
                    <a:pt x="973" y="125"/>
                    <a:pt x="968" y="128"/>
                    <a:pt x="958" y="128"/>
                  </a:cubicBezTo>
                  <a:cubicBezTo>
                    <a:pt x="948" y="128"/>
                    <a:pt x="931" y="133"/>
                    <a:pt x="926" y="137"/>
                  </a:cubicBezTo>
                  <a:cubicBezTo>
                    <a:pt x="921" y="141"/>
                    <a:pt x="939" y="157"/>
                    <a:pt x="926" y="152"/>
                  </a:cubicBezTo>
                  <a:cubicBezTo>
                    <a:pt x="913" y="147"/>
                    <a:pt x="899" y="149"/>
                    <a:pt x="886" y="147"/>
                  </a:cubicBezTo>
                  <a:cubicBezTo>
                    <a:pt x="873" y="145"/>
                    <a:pt x="863" y="136"/>
                    <a:pt x="847" y="140"/>
                  </a:cubicBezTo>
                  <a:cubicBezTo>
                    <a:pt x="825" y="147"/>
                    <a:pt x="794" y="185"/>
                    <a:pt x="787" y="171"/>
                  </a:cubicBezTo>
                  <a:cubicBezTo>
                    <a:pt x="780" y="157"/>
                    <a:pt x="800" y="155"/>
                    <a:pt x="800" y="150"/>
                  </a:cubicBezTo>
                  <a:cubicBezTo>
                    <a:pt x="800" y="145"/>
                    <a:pt x="796" y="138"/>
                    <a:pt x="790" y="138"/>
                  </a:cubicBezTo>
                  <a:cubicBezTo>
                    <a:pt x="784" y="138"/>
                    <a:pt x="764" y="144"/>
                    <a:pt x="763" y="152"/>
                  </a:cubicBezTo>
                  <a:cubicBezTo>
                    <a:pt x="761" y="163"/>
                    <a:pt x="783" y="181"/>
                    <a:pt x="782" y="186"/>
                  </a:cubicBezTo>
                  <a:cubicBezTo>
                    <a:pt x="781" y="191"/>
                    <a:pt x="765" y="180"/>
                    <a:pt x="758" y="183"/>
                  </a:cubicBezTo>
                  <a:cubicBezTo>
                    <a:pt x="751" y="186"/>
                    <a:pt x="746" y="207"/>
                    <a:pt x="742" y="203"/>
                  </a:cubicBezTo>
                  <a:lnTo>
                    <a:pt x="728" y="189"/>
                  </a:lnTo>
                  <a:lnTo>
                    <a:pt x="746" y="170"/>
                  </a:lnTo>
                  <a:lnTo>
                    <a:pt x="733" y="158"/>
                  </a:lnTo>
                  <a:cubicBezTo>
                    <a:pt x="727" y="155"/>
                    <a:pt x="718" y="150"/>
                    <a:pt x="712" y="149"/>
                  </a:cubicBezTo>
                  <a:cubicBezTo>
                    <a:pt x="706" y="148"/>
                    <a:pt x="701" y="154"/>
                    <a:pt x="698" y="152"/>
                  </a:cubicBezTo>
                  <a:cubicBezTo>
                    <a:pt x="695" y="150"/>
                    <a:pt x="698" y="139"/>
                    <a:pt x="695" y="138"/>
                  </a:cubicBezTo>
                  <a:cubicBezTo>
                    <a:pt x="692" y="137"/>
                    <a:pt x="685" y="146"/>
                    <a:pt x="680" y="146"/>
                  </a:cubicBezTo>
                  <a:cubicBezTo>
                    <a:pt x="675" y="146"/>
                    <a:pt x="677" y="142"/>
                    <a:pt x="667" y="140"/>
                  </a:cubicBezTo>
                  <a:cubicBezTo>
                    <a:pt x="657" y="138"/>
                    <a:pt x="632" y="139"/>
                    <a:pt x="622" y="135"/>
                  </a:cubicBezTo>
                  <a:cubicBezTo>
                    <a:pt x="612" y="131"/>
                    <a:pt x="632" y="117"/>
                    <a:pt x="608" y="113"/>
                  </a:cubicBezTo>
                  <a:cubicBezTo>
                    <a:pt x="584" y="109"/>
                    <a:pt x="590" y="119"/>
                    <a:pt x="583" y="119"/>
                  </a:cubicBezTo>
                  <a:lnTo>
                    <a:pt x="568" y="114"/>
                  </a:lnTo>
                  <a:cubicBezTo>
                    <a:pt x="555" y="116"/>
                    <a:pt x="521" y="125"/>
                    <a:pt x="505" y="131"/>
                  </a:cubicBezTo>
                  <a:cubicBezTo>
                    <a:pt x="482" y="140"/>
                    <a:pt x="485" y="140"/>
                    <a:pt x="472" y="152"/>
                  </a:cubicBezTo>
                  <a:cubicBezTo>
                    <a:pt x="459" y="164"/>
                    <a:pt x="443" y="192"/>
                    <a:pt x="428" y="204"/>
                  </a:cubicBezTo>
                  <a:cubicBezTo>
                    <a:pt x="410" y="223"/>
                    <a:pt x="393" y="217"/>
                    <a:pt x="382" y="224"/>
                  </a:cubicBezTo>
                  <a:lnTo>
                    <a:pt x="364" y="248"/>
                  </a:lnTo>
                  <a:lnTo>
                    <a:pt x="368" y="290"/>
                  </a:lnTo>
                  <a:lnTo>
                    <a:pt x="389" y="306"/>
                  </a:lnTo>
                  <a:lnTo>
                    <a:pt x="436" y="290"/>
                  </a:lnTo>
                  <a:cubicBezTo>
                    <a:pt x="447" y="296"/>
                    <a:pt x="448" y="335"/>
                    <a:pt x="457" y="341"/>
                  </a:cubicBezTo>
                  <a:cubicBezTo>
                    <a:pt x="468" y="348"/>
                    <a:pt x="486" y="330"/>
                    <a:pt x="491" y="324"/>
                  </a:cubicBezTo>
                  <a:lnTo>
                    <a:pt x="496" y="300"/>
                  </a:lnTo>
                  <a:lnTo>
                    <a:pt x="514" y="281"/>
                  </a:lnTo>
                  <a:cubicBezTo>
                    <a:pt x="515" y="270"/>
                    <a:pt x="499" y="245"/>
                    <a:pt x="502" y="234"/>
                  </a:cubicBezTo>
                  <a:cubicBezTo>
                    <a:pt x="505" y="225"/>
                    <a:pt x="526" y="220"/>
                    <a:pt x="535" y="213"/>
                  </a:cubicBezTo>
                  <a:cubicBezTo>
                    <a:pt x="544" y="206"/>
                    <a:pt x="546" y="192"/>
                    <a:pt x="554" y="191"/>
                  </a:cubicBezTo>
                  <a:cubicBezTo>
                    <a:pt x="567" y="190"/>
                    <a:pt x="580" y="200"/>
                    <a:pt x="581" y="204"/>
                  </a:cubicBezTo>
                  <a:cubicBezTo>
                    <a:pt x="581" y="208"/>
                    <a:pt x="560" y="200"/>
                    <a:pt x="557" y="215"/>
                  </a:cubicBezTo>
                  <a:cubicBezTo>
                    <a:pt x="554" y="230"/>
                    <a:pt x="535" y="233"/>
                    <a:pt x="533" y="242"/>
                  </a:cubicBezTo>
                  <a:lnTo>
                    <a:pt x="548" y="267"/>
                  </a:lnTo>
                  <a:lnTo>
                    <a:pt x="571" y="276"/>
                  </a:lnTo>
                  <a:lnTo>
                    <a:pt x="598" y="264"/>
                  </a:lnTo>
                  <a:lnTo>
                    <a:pt x="625" y="261"/>
                  </a:lnTo>
                  <a:cubicBezTo>
                    <a:pt x="632" y="263"/>
                    <a:pt x="645" y="271"/>
                    <a:pt x="638" y="276"/>
                  </a:cubicBezTo>
                  <a:cubicBezTo>
                    <a:pt x="631" y="281"/>
                    <a:pt x="593" y="287"/>
                    <a:pt x="584" y="293"/>
                  </a:cubicBezTo>
                  <a:cubicBezTo>
                    <a:pt x="575" y="299"/>
                    <a:pt x="587" y="309"/>
                    <a:pt x="581" y="311"/>
                  </a:cubicBezTo>
                  <a:cubicBezTo>
                    <a:pt x="567" y="319"/>
                    <a:pt x="556" y="301"/>
                    <a:pt x="550" y="303"/>
                  </a:cubicBezTo>
                  <a:lnTo>
                    <a:pt x="547" y="323"/>
                  </a:lnTo>
                  <a:lnTo>
                    <a:pt x="536" y="350"/>
                  </a:lnTo>
                  <a:lnTo>
                    <a:pt x="512" y="351"/>
                  </a:lnTo>
                  <a:lnTo>
                    <a:pt x="476" y="360"/>
                  </a:lnTo>
                  <a:lnTo>
                    <a:pt x="457" y="351"/>
                  </a:lnTo>
                  <a:lnTo>
                    <a:pt x="443" y="357"/>
                  </a:lnTo>
                  <a:lnTo>
                    <a:pt x="419" y="342"/>
                  </a:lnTo>
                  <a:cubicBezTo>
                    <a:pt x="417" y="335"/>
                    <a:pt x="433" y="329"/>
                    <a:pt x="428" y="317"/>
                  </a:cubicBezTo>
                  <a:cubicBezTo>
                    <a:pt x="423" y="305"/>
                    <a:pt x="396" y="313"/>
                    <a:pt x="392" y="321"/>
                  </a:cubicBezTo>
                  <a:lnTo>
                    <a:pt x="397" y="362"/>
                  </a:lnTo>
                  <a:lnTo>
                    <a:pt x="373" y="362"/>
                  </a:lnTo>
                  <a:cubicBezTo>
                    <a:pt x="365" y="366"/>
                    <a:pt x="355" y="380"/>
                    <a:pt x="347" y="386"/>
                  </a:cubicBezTo>
                  <a:cubicBezTo>
                    <a:pt x="339" y="392"/>
                    <a:pt x="332" y="379"/>
                    <a:pt x="322" y="399"/>
                  </a:cubicBezTo>
                  <a:cubicBezTo>
                    <a:pt x="312" y="419"/>
                    <a:pt x="301" y="411"/>
                    <a:pt x="293" y="414"/>
                  </a:cubicBezTo>
                  <a:cubicBezTo>
                    <a:pt x="285" y="417"/>
                    <a:pt x="280" y="414"/>
                    <a:pt x="275" y="416"/>
                  </a:cubicBezTo>
                  <a:cubicBezTo>
                    <a:pt x="270" y="418"/>
                    <a:pt x="267" y="426"/>
                    <a:pt x="260" y="426"/>
                  </a:cubicBezTo>
                  <a:cubicBezTo>
                    <a:pt x="253" y="426"/>
                    <a:pt x="238" y="417"/>
                    <a:pt x="232" y="419"/>
                  </a:cubicBezTo>
                  <a:cubicBezTo>
                    <a:pt x="226" y="421"/>
                    <a:pt x="221" y="432"/>
                    <a:pt x="226" y="437"/>
                  </a:cubicBezTo>
                  <a:lnTo>
                    <a:pt x="263" y="449"/>
                  </a:lnTo>
                  <a:lnTo>
                    <a:pt x="272" y="474"/>
                  </a:lnTo>
                  <a:lnTo>
                    <a:pt x="262" y="503"/>
                  </a:lnTo>
                  <a:cubicBezTo>
                    <a:pt x="251" y="507"/>
                    <a:pt x="223" y="499"/>
                    <a:pt x="206" y="498"/>
                  </a:cubicBezTo>
                  <a:cubicBezTo>
                    <a:pt x="189" y="497"/>
                    <a:pt x="164" y="492"/>
                    <a:pt x="158" y="498"/>
                  </a:cubicBezTo>
                  <a:cubicBezTo>
                    <a:pt x="152" y="504"/>
                    <a:pt x="167" y="527"/>
                    <a:pt x="167" y="537"/>
                  </a:cubicBezTo>
                  <a:cubicBezTo>
                    <a:pt x="167" y="547"/>
                    <a:pt x="159" y="551"/>
                    <a:pt x="157" y="557"/>
                  </a:cubicBezTo>
                  <a:cubicBezTo>
                    <a:pt x="155" y="563"/>
                    <a:pt x="161" y="569"/>
                    <a:pt x="157" y="576"/>
                  </a:cubicBezTo>
                  <a:cubicBezTo>
                    <a:pt x="153" y="583"/>
                    <a:pt x="127" y="594"/>
                    <a:pt x="130" y="597"/>
                  </a:cubicBezTo>
                  <a:cubicBezTo>
                    <a:pt x="139" y="606"/>
                    <a:pt x="160" y="592"/>
                    <a:pt x="176" y="592"/>
                  </a:cubicBezTo>
                  <a:lnTo>
                    <a:pt x="226" y="598"/>
                  </a:lnTo>
                  <a:lnTo>
                    <a:pt x="260" y="588"/>
                  </a:lnTo>
                  <a:lnTo>
                    <a:pt x="274" y="576"/>
                  </a:lnTo>
                  <a:cubicBezTo>
                    <a:pt x="282" y="573"/>
                    <a:pt x="306" y="573"/>
                    <a:pt x="307" y="569"/>
                  </a:cubicBezTo>
                  <a:cubicBezTo>
                    <a:pt x="321" y="557"/>
                    <a:pt x="283" y="559"/>
                    <a:pt x="283" y="552"/>
                  </a:cubicBezTo>
                  <a:cubicBezTo>
                    <a:pt x="283" y="545"/>
                    <a:pt x="300" y="533"/>
                    <a:pt x="307" y="528"/>
                  </a:cubicBezTo>
                  <a:lnTo>
                    <a:pt x="325" y="522"/>
                  </a:lnTo>
                  <a:lnTo>
                    <a:pt x="320" y="503"/>
                  </a:lnTo>
                  <a:cubicBezTo>
                    <a:pt x="323" y="499"/>
                    <a:pt x="336" y="495"/>
                    <a:pt x="342" y="495"/>
                  </a:cubicBezTo>
                  <a:cubicBezTo>
                    <a:pt x="348" y="495"/>
                    <a:pt x="350" y="506"/>
                    <a:pt x="358" y="505"/>
                  </a:cubicBezTo>
                  <a:cubicBezTo>
                    <a:pt x="366" y="504"/>
                    <a:pt x="384" y="490"/>
                    <a:pt x="393" y="491"/>
                  </a:cubicBezTo>
                  <a:lnTo>
                    <a:pt x="415" y="510"/>
                  </a:lnTo>
                  <a:cubicBezTo>
                    <a:pt x="416" y="517"/>
                    <a:pt x="407" y="520"/>
                    <a:pt x="401" y="530"/>
                  </a:cubicBezTo>
                  <a:lnTo>
                    <a:pt x="381" y="573"/>
                  </a:lnTo>
                  <a:lnTo>
                    <a:pt x="406" y="576"/>
                  </a:lnTo>
                  <a:lnTo>
                    <a:pt x="412" y="561"/>
                  </a:lnTo>
                  <a:lnTo>
                    <a:pt x="404" y="543"/>
                  </a:lnTo>
                  <a:cubicBezTo>
                    <a:pt x="406" y="539"/>
                    <a:pt x="417" y="541"/>
                    <a:pt x="423" y="538"/>
                  </a:cubicBezTo>
                  <a:cubicBezTo>
                    <a:pt x="430" y="537"/>
                    <a:pt x="435" y="526"/>
                    <a:pt x="441" y="527"/>
                  </a:cubicBezTo>
                  <a:cubicBezTo>
                    <a:pt x="447" y="528"/>
                    <a:pt x="453" y="542"/>
                    <a:pt x="460" y="547"/>
                  </a:cubicBezTo>
                  <a:lnTo>
                    <a:pt x="483" y="559"/>
                  </a:lnTo>
                  <a:lnTo>
                    <a:pt x="490" y="573"/>
                  </a:lnTo>
                  <a:lnTo>
                    <a:pt x="493" y="590"/>
                  </a:lnTo>
                  <a:lnTo>
                    <a:pt x="508" y="579"/>
                  </a:lnTo>
                  <a:cubicBezTo>
                    <a:pt x="508" y="579"/>
                    <a:pt x="507" y="566"/>
                    <a:pt x="509" y="564"/>
                  </a:cubicBezTo>
                  <a:cubicBezTo>
                    <a:pt x="513" y="561"/>
                    <a:pt x="512" y="581"/>
                    <a:pt x="521" y="569"/>
                  </a:cubicBezTo>
                  <a:cubicBezTo>
                    <a:pt x="530" y="557"/>
                    <a:pt x="525" y="556"/>
                    <a:pt x="515" y="549"/>
                  </a:cubicBezTo>
                  <a:lnTo>
                    <a:pt x="468" y="523"/>
                  </a:lnTo>
                  <a:lnTo>
                    <a:pt x="441" y="508"/>
                  </a:lnTo>
                  <a:lnTo>
                    <a:pt x="455" y="480"/>
                  </a:lnTo>
                  <a:lnTo>
                    <a:pt x="464" y="498"/>
                  </a:lnTo>
                  <a:lnTo>
                    <a:pt x="487" y="512"/>
                  </a:lnTo>
                  <a:lnTo>
                    <a:pt x="517" y="527"/>
                  </a:lnTo>
                  <a:cubicBezTo>
                    <a:pt x="526" y="535"/>
                    <a:pt x="529" y="546"/>
                    <a:pt x="539" y="559"/>
                  </a:cubicBezTo>
                  <a:cubicBezTo>
                    <a:pt x="549" y="572"/>
                    <a:pt x="570" y="602"/>
                    <a:pt x="579" y="608"/>
                  </a:cubicBezTo>
                  <a:cubicBezTo>
                    <a:pt x="588" y="614"/>
                    <a:pt x="588" y="598"/>
                    <a:pt x="592" y="597"/>
                  </a:cubicBezTo>
                  <a:cubicBezTo>
                    <a:pt x="596" y="594"/>
                    <a:pt x="604" y="602"/>
                    <a:pt x="604" y="599"/>
                  </a:cubicBezTo>
                  <a:cubicBezTo>
                    <a:pt x="604" y="596"/>
                    <a:pt x="596" y="583"/>
                    <a:pt x="593" y="578"/>
                  </a:cubicBezTo>
                  <a:cubicBezTo>
                    <a:pt x="589" y="574"/>
                    <a:pt x="590" y="568"/>
                    <a:pt x="587" y="567"/>
                  </a:cubicBezTo>
                  <a:cubicBezTo>
                    <a:pt x="585" y="563"/>
                    <a:pt x="583" y="558"/>
                    <a:pt x="584" y="555"/>
                  </a:cubicBezTo>
                  <a:cubicBezTo>
                    <a:pt x="585" y="552"/>
                    <a:pt x="589" y="550"/>
                    <a:pt x="592" y="548"/>
                  </a:cubicBezTo>
                  <a:lnTo>
                    <a:pt x="601" y="542"/>
                  </a:lnTo>
                  <a:cubicBezTo>
                    <a:pt x="607" y="541"/>
                    <a:pt x="621" y="541"/>
                    <a:pt x="627" y="541"/>
                  </a:cubicBezTo>
                  <a:cubicBezTo>
                    <a:pt x="633" y="541"/>
                    <a:pt x="636" y="541"/>
                    <a:pt x="640" y="539"/>
                  </a:cubicBezTo>
                  <a:cubicBezTo>
                    <a:pt x="644" y="537"/>
                    <a:pt x="648" y="532"/>
                    <a:pt x="650" y="528"/>
                  </a:cubicBezTo>
                  <a:lnTo>
                    <a:pt x="653" y="513"/>
                  </a:lnTo>
                  <a:lnTo>
                    <a:pt x="639" y="505"/>
                  </a:lnTo>
                  <a:cubicBezTo>
                    <a:pt x="639" y="503"/>
                    <a:pt x="650" y="505"/>
                    <a:pt x="655" y="501"/>
                  </a:cubicBezTo>
                  <a:cubicBezTo>
                    <a:pt x="660" y="497"/>
                    <a:pt x="665" y="488"/>
                    <a:pt x="670" y="483"/>
                  </a:cubicBezTo>
                  <a:cubicBezTo>
                    <a:pt x="675" y="478"/>
                    <a:pt x="681" y="471"/>
                    <a:pt x="686" y="470"/>
                  </a:cubicBezTo>
                  <a:lnTo>
                    <a:pt x="703" y="476"/>
                  </a:lnTo>
                  <a:lnTo>
                    <a:pt x="718" y="494"/>
                  </a:lnTo>
                  <a:cubicBezTo>
                    <a:pt x="723" y="498"/>
                    <a:pt x="727" y="503"/>
                    <a:pt x="731" y="501"/>
                  </a:cubicBezTo>
                  <a:cubicBezTo>
                    <a:pt x="735" y="499"/>
                    <a:pt x="742" y="488"/>
                    <a:pt x="742" y="482"/>
                  </a:cubicBezTo>
                  <a:lnTo>
                    <a:pt x="728" y="466"/>
                  </a:lnTo>
                  <a:cubicBezTo>
                    <a:pt x="730" y="462"/>
                    <a:pt x="746" y="463"/>
                    <a:pt x="755" y="459"/>
                  </a:cubicBezTo>
                  <a:cubicBezTo>
                    <a:pt x="764" y="455"/>
                    <a:pt x="777" y="444"/>
                    <a:pt x="782" y="444"/>
                  </a:cubicBezTo>
                  <a:cubicBezTo>
                    <a:pt x="787" y="444"/>
                    <a:pt x="786" y="452"/>
                    <a:pt x="784" y="458"/>
                  </a:cubicBezTo>
                  <a:cubicBezTo>
                    <a:pt x="782" y="464"/>
                    <a:pt x="765" y="469"/>
                    <a:pt x="772" y="480"/>
                  </a:cubicBezTo>
                  <a:cubicBezTo>
                    <a:pt x="779" y="491"/>
                    <a:pt x="820" y="516"/>
                    <a:pt x="824" y="525"/>
                  </a:cubicBezTo>
                  <a:cubicBezTo>
                    <a:pt x="828" y="534"/>
                    <a:pt x="808" y="535"/>
                    <a:pt x="796" y="537"/>
                  </a:cubicBezTo>
                  <a:cubicBezTo>
                    <a:pt x="784" y="539"/>
                    <a:pt x="763" y="541"/>
                    <a:pt x="751" y="539"/>
                  </a:cubicBezTo>
                  <a:cubicBezTo>
                    <a:pt x="739" y="537"/>
                    <a:pt x="739" y="524"/>
                    <a:pt x="722" y="524"/>
                  </a:cubicBezTo>
                  <a:cubicBezTo>
                    <a:pt x="705" y="524"/>
                    <a:pt x="707" y="533"/>
                    <a:pt x="697" y="537"/>
                  </a:cubicBezTo>
                  <a:lnTo>
                    <a:pt x="667" y="538"/>
                  </a:lnTo>
                  <a:lnTo>
                    <a:pt x="623" y="560"/>
                  </a:lnTo>
                  <a:lnTo>
                    <a:pt x="634" y="576"/>
                  </a:lnTo>
                  <a:lnTo>
                    <a:pt x="639" y="598"/>
                  </a:lnTo>
                  <a:lnTo>
                    <a:pt x="669" y="617"/>
                  </a:lnTo>
                  <a:lnTo>
                    <a:pt x="700" y="602"/>
                  </a:lnTo>
                  <a:lnTo>
                    <a:pt x="718" y="611"/>
                  </a:lnTo>
                  <a:lnTo>
                    <a:pt x="752" y="608"/>
                  </a:lnTo>
                  <a:lnTo>
                    <a:pt x="757" y="644"/>
                  </a:lnTo>
                  <a:lnTo>
                    <a:pt x="697" y="677"/>
                  </a:ln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/>
              <a:r>
                <a:rPr lang="kk-KZ" sz="3575" b="1" spc="244" dirty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solidFill>
                    <a:srgbClr val="FF0000"/>
                  </a:soli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  <a:latin typeface="Times New Roman" pitchFamily="18" charset="0"/>
                  <a:cs typeface="Times New Roman" pitchFamily="18" charset="0"/>
                </a:rPr>
                <a:t>Жемқорлық саяси әлеуметтік қиын құбылыс</a:t>
              </a:r>
              <a:endParaRPr lang="ru-RU" sz="357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264400" y="5905500"/>
            <a:ext cx="2369120" cy="30956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pic>
        <p:nvPicPr>
          <p:cNvPr id="1026" name="Picture 2" descr="C:\Users\Онгар\Desktop\i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47838">
            <a:off x="2604588" y="2303357"/>
            <a:ext cx="4802753" cy="3102951"/>
          </a:xfrm>
          <a:prstGeom prst="ellipse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  <a:softEdge rad="112500"/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</p:spTree>
    <p:extLst>
      <p:ext uri="{BB962C8B-B14F-4D97-AF65-F5344CB8AC3E}">
        <p14:creationId xmlns:p14="http://schemas.microsoft.com/office/powerpoint/2010/main" val="1795826062"/>
      </p:ext>
    </p:extLst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399" y="957446"/>
            <a:ext cx="8140204" cy="1184412"/>
          </a:xfrm>
        </p:spPr>
        <p:txBody>
          <a:bodyPr>
            <a:normAutofit/>
          </a:bodyPr>
          <a:lstStyle/>
          <a:p>
            <a:r>
              <a:rPr lang="ru-RU" dirty="0" smtClean="0"/>
              <a:t> 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Сыбайлас-жемқорлықты қалай жоюға болады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2524" y="2141858"/>
            <a:ext cx="41663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1.Пара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бермеу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және алмау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4515" y="2902441"/>
            <a:ext cx="850294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63" dirty="0"/>
              <a:t>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2.Мақсаты нәтижелерге жету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үшін,  өз мүмкіншілігіңмен жетуге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тырыс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25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40532" y="4131078"/>
            <a:ext cx="787887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3.Парақорлықты көрсеңіз жергілікті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органдарға және ақпарат көздеріне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хабар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беріңіздер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002948"/>
      </p:ext>
    </p:extLst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12136" y="2042698"/>
            <a:ext cx="8431679" cy="2100769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kk-KZ" sz="4388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СЫБАЙЛАС ЖЕМҚОРЛЫҚҚА </a:t>
            </a:r>
          </a:p>
          <a:p>
            <a:pPr algn="ctr"/>
            <a:r>
              <a:rPr lang="kk-KZ" sz="4388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ҚАРСЫ ІС-ӘРЕКЕТ ТУРАЛЫ ЗАҢ</a:t>
            </a:r>
            <a:endParaRPr lang="ru-RU" sz="4388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84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68781" y="2057441"/>
            <a:ext cx="7406640" cy="2543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75" b="1" dirty="0">
                <a:solidFill>
                  <a:srgbClr val="FF9366"/>
                </a:solidFill>
                <a:latin typeface="Times New Roman" pitchFamily="18" charset="0"/>
                <a:cs typeface="Times New Roman" pitchFamily="18" charset="0"/>
              </a:rPr>
              <a:t>СЫБАЙЛАС ЖЕМҚОРЛЫҚ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лауазымдық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қызметтік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өкілеттіктерін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соған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мүмкіндіктерін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өзі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делдардар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өзіне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үшінші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тұлғаларға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мүліктік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мүліктік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игіліктер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артықшылықтар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табу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мақсатында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заңсыз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пайдалануы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сияқты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игіліктер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артықшылықтарды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адамдарды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параға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275" dirty="0">
                <a:solidFill>
                  <a:srgbClr val="13445B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75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882478"/>
      </p:ext>
    </p:extLst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731770" y="1157288"/>
            <a:ext cx="5360670" cy="128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63" dirty="0"/>
              <a:t>СЫБАЙЛАС ЖЕМҚОРЛЫҚ СУБЪЕКТІЛЕРІ</a:t>
            </a:r>
            <a:endParaRPr lang="ru-RU" sz="1463" dirty="0"/>
          </a:p>
        </p:txBody>
      </p:sp>
      <p:sp>
        <p:nvSpPr>
          <p:cNvPr id="3" name="Стрелка вниз 2"/>
          <p:cNvSpPr/>
          <p:nvPr/>
        </p:nvSpPr>
        <p:spPr>
          <a:xfrm>
            <a:off x="2353146" y="2397444"/>
            <a:ext cx="422904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/>
          </a:p>
        </p:txBody>
      </p:sp>
      <p:sp>
        <p:nvSpPr>
          <p:cNvPr id="4" name="Стрелка вниз 3"/>
          <p:cNvSpPr/>
          <p:nvPr/>
        </p:nvSpPr>
        <p:spPr>
          <a:xfrm>
            <a:off x="4263393" y="2953583"/>
            <a:ext cx="468622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/>
          </a:p>
        </p:txBody>
      </p:sp>
      <p:sp>
        <p:nvSpPr>
          <p:cNvPr id="5" name="Стрелка вниз 4"/>
          <p:cNvSpPr/>
          <p:nvPr/>
        </p:nvSpPr>
        <p:spPr>
          <a:xfrm>
            <a:off x="6029330" y="2953583"/>
            <a:ext cx="480059" cy="6207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/>
          </a:p>
        </p:txBody>
      </p:sp>
      <p:sp>
        <p:nvSpPr>
          <p:cNvPr id="6" name="Стрелка вниз 5"/>
          <p:cNvSpPr/>
          <p:nvPr/>
        </p:nvSpPr>
        <p:spPr>
          <a:xfrm>
            <a:off x="7806705" y="2397444"/>
            <a:ext cx="474331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90218" y="3150039"/>
            <a:ext cx="1548761" cy="19105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63"/>
              <a:t>жауапты мемлекеттік лауазымға ие болатын тұлғалар</a:t>
            </a:r>
            <a:endParaRPr lang="ru-RU" sz="1463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37601" y="3736180"/>
            <a:ext cx="1528764" cy="13548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63" dirty="0" err="1"/>
              <a:t>мемлекеттік</a:t>
            </a:r>
            <a:r>
              <a:rPr lang="ru-RU" sz="1463" dirty="0"/>
              <a:t> </a:t>
            </a:r>
            <a:r>
              <a:rPr lang="ru-RU" sz="1463" dirty="0" err="1"/>
              <a:t>функцияларды</a:t>
            </a:r>
            <a:r>
              <a:rPr lang="ru-RU" sz="1463" dirty="0"/>
              <a:t> </a:t>
            </a:r>
            <a:r>
              <a:rPr lang="ru-RU" sz="1463" dirty="0" err="1"/>
              <a:t>орындауға</a:t>
            </a:r>
            <a:r>
              <a:rPr lang="ru-RU" sz="1463" dirty="0"/>
              <a:t> </a:t>
            </a:r>
            <a:r>
              <a:rPr lang="ru-RU" sz="1463" dirty="0" err="1"/>
              <a:t>уәкілетті</a:t>
            </a:r>
            <a:r>
              <a:rPr lang="ru-RU" sz="1463" dirty="0"/>
              <a:t> </a:t>
            </a:r>
            <a:r>
              <a:rPr lang="ru-RU" sz="1463" dirty="0" err="1"/>
              <a:t>тұлғалар</a:t>
            </a:r>
            <a:endParaRPr lang="ru-RU" sz="1463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306633" y="3210400"/>
            <a:ext cx="1505897" cy="18805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63"/>
              <a:t>мемлекеттік функцияларды орындауға уәкілетті тұлғаларға теңестірілген тұлғалар</a:t>
            </a:r>
            <a:endParaRPr lang="ru-RU" sz="1463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634989" y="3711534"/>
            <a:ext cx="1303020" cy="13548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63"/>
              <a:t>лауазымды тұлғалар</a:t>
            </a:r>
          </a:p>
        </p:txBody>
      </p:sp>
    </p:spTree>
    <p:extLst>
      <p:ext uri="{BB962C8B-B14F-4D97-AF65-F5344CB8AC3E}">
        <p14:creationId xmlns:p14="http://schemas.microsoft.com/office/powerpoint/2010/main" val="419798166"/>
      </p:ext>
    </p:extLst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3607" y="1108669"/>
            <a:ext cx="59103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600" b="1" dirty="0">
                <a:latin typeface="Times New Roman" pitchFamily="18" charset="0"/>
                <a:cs typeface="Times New Roman" pitchFamily="18" charset="0"/>
              </a:rPr>
              <a:t>Сыбайлас жемқорлықтың себептері: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Штриховая стрелка вправо 4"/>
          <p:cNvSpPr/>
          <p:nvPr/>
        </p:nvSpPr>
        <p:spPr>
          <a:xfrm>
            <a:off x="1729853" y="1770445"/>
            <a:ext cx="598796" cy="37702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/>
          </a:p>
        </p:txBody>
      </p:sp>
      <p:sp>
        <p:nvSpPr>
          <p:cNvPr id="6" name="TextBox 5"/>
          <p:cNvSpPr txBox="1"/>
          <p:nvPr/>
        </p:nvSpPr>
        <p:spPr>
          <a:xfrm flipH="1">
            <a:off x="2328649" y="1667830"/>
            <a:ext cx="6675461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25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шенеуніктердің</a:t>
            </a:r>
            <a:r>
              <a:rPr lang="ru-RU" sz="1625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25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әрекеттеріне</a:t>
            </a:r>
            <a:r>
              <a:rPr lang="ru-RU" sz="1625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25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табыстарына</a:t>
            </a:r>
            <a:r>
              <a:rPr lang="ru-RU" sz="1625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25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25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25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шығындарына</a:t>
            </a:r>
            <a:r>
              <a:rPr lang="ru-RU" sz="1625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25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қатаң</a:t>
            </a:r>
            <a:r>
              <a:rPr lang="ru-RU" sz="1625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25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бақылаудың</a:t>
            </a:r>
            <a:r>
              <a:rPr lang="ru-RU" sz="1625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25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жеткіліксіздігі</a:t>
            </a:r>
            <a:endParaRPr lang="ru-RU" sz="1625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1729853" y="2392264"/>
            <a:ext cx="598796" cy="39376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/>
          </a:p>
        </p:txBody>
      </p:sp>
      <p:sp>
        <p:nvSpPr>
          <p:cNvPr id="8" name="Штриховая стрелка вправо 7"/>
          <p:cNvSpPr/>
          <p:nvPr/>
        </p:nvSpPr>
        <p:spPr>
          <a:xfrm>
            <a:off x="1729853" y="3030826"/>
            <a:ext cx="598796" cy="39376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/>
          </a:p>
        </p:txBody>
      </p:sp>
      <p:sp>
        <p:nvSpPr>
          <p:cNvPr id="9" name="Штриховая стрелка вправо 8"/>
          <p:cNvSpPr/>
          <p:nvPr/>
        </p:nvSpPr>
        <p:spPr>
          <a:xfrm>
            <a:off x="1729853" y="3658889"/>
            <a:ext cx="598796" cy="39376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/>
          </a:p>
        </p:txBody>
      </p:sp>
      <p:sp>
        <p:nvSpPr>
          <p:cNvPr id="10" name="Штриховая стрелка вправо 9"/>
          <p:cNvSpPr/>
          <p:nvPr/>
        </p:nvSpPr>
        <p:spPr>
          <a:xfrm>
            <a:off x="1729853" y="4332964"/>
            <a:ext cx="598796" cy="39376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/>
          </a:p>
        </p:txBody>
      </p:sp>
      <p:sp>
        <p:nvSpPr>
          <p:cNvPr id="11" name="Штриховая стрелка вправо 10"/>
          <p:cNvSpPr/>
          <p:nvPr/>
        </p:nvSpPr>
        <p:spPr>
          <a:xfrm>
            <a:off x="1729853" y="4919390"/>
            <a:ext cx="598796" cy="39376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/>
          </a:p>
        </p:txBody>
      </p:sp>
      <p:sp>
        <p:nvSpPr>
          <p:cNvPr id="12" name="Прямоугольник 11"/>
          <p:cNvSpPr/>
          <p:nvPr/>
        </p:nvSpPr>
        <p:spPr>
          <a:xfrm>
            <a:off x="2328650" y="2427160"/>
            <a:ext cx="4801453" cy="317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63" b="1" dirty="0">
                <a:solidFill>
                  <a:srgbClr val="7030A0"/>
                </a:solidFill>
                <a:latin typeface="Tinos"/>
              </a:rPr>
              <a:t>сот </a:t>
            </a:r>
            <a:r>
              <a:rPr lang="ru-RU" sz="1463" b="1" dirty="0" err="1">
                <a:solidFill>
                  <a:srgbClr val="7030A0"/>
                </a:solidFill>
                <a:latin typeface="Tinos"/>
              </a:rPr>
              <a:t>жүйесінің</a:t>
            </a:r>
            <a:r>
              <a:rPr lang="ru-RU" sz="1463" b="1" dirty="0">
                <a:solidFill>
                  <a:srgbClr val="7030A0"/>
                </a:solidFill>
                <a:latin typeface="Tinos"/>
              </a:rPr>
              <a:t> </a:t>
            </a:r>
            <a:r>
              <a:rPr lang="ru-RU" sz="1463" b="1" dirty="0" err="1">
                <a:solidFill>
                  <a:srgbClr val="7030A0"/>
                </a:solidFill>
                <a:latin typeface="Tinos"/>
              </a:rPr>
              <a:t>жетілмегендігі</a:t>
            </a:r>
            <a:endParaRPr lang="ru-RU" sz="1463" b="1" dirty="0">
              <a:solidFill>
                <a:srgbClr val="7030A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28650" y="4300175"/>
            <a:ext cx="5355894" cy="542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63" b="1" dirty="0" err="1">
                <a:solidFill>
                  <a:srgbClr val="00B0F0"/>
                </a:solidFill>
                <a:latin typeface="Tinos"/>
              </a:rPr>
              <a:t>сыбайлас</a:t>
            </a:r>
            <a:r>
              <a:rPr lang="ru-RU" sz="1463" b="1" dirty="0">
                <a:solidFill>
                  <a:srgbClr val="00B0F0"/>
                </a:solidFill>
                <a:latin typeface="Tinos"/>
              </a:rPr>
              <a:t> </a:t>
            </a:r>
            <a:r>
              <a:rPr lang="ru-RU" sz="1463" b="1" dirty="0" err="1">
                <a:solidFill>
                  <a:srgbClr val="00B0F0"/>
                </a:solidFill>
                <a:latin typeface="Tinos"/>
              </a:rPr>
              <a:t>жемқорлық</a:t>
            </a:r>
            <a:r>
              <a:rPr lang="ru-RU" sz="1463" b="1" dirty="0">
                <a:solidFill>
                  <a:srgbClr val="00B0F0"/>
                </a:solidFill>
                <a:latin typeface="Tinos"/>
              </a:rPr>
              <a:t> </a:t>
            </a:r>
            <a:r>
              <a:rPr lang="ru-RU" sz="1463" b="1" dirty="0" err="1">
                <a:solidFill>
                  <a:srgbClr val="00B0F0"/>
                </a:solidFill>
                <a:latin typeface="Tinos"/>
              </a:rPr>
              <a:t>фактілері</a:t>
            </a:r>
            <a:r>
              <a:rPr lang="ru-RU" sz="1463" b="1" dirty="0">
                <a:solidFill>
                  <a:srgbClr val="00B0F0"/>
                </a:solidFill>
                <a:latin typeface="Tinos"/>
              </a:rPr>
              <a:t> </a:t>
            </a:r>
            <a:r>
              <a:rPr lang="ru-RU" sz="1463" b="1" dirty="0" err="1">
                <a:solidFill>
                  <a:srgbClr val="00B0F0"/>
                </a:solidFill>
                <a:latin typeface="Tinos"/>
              </a:rPr>
              <a:t>үшін</a:t>
            </a:r>
            <a:r>
              <a:rPr lang="ru-RU" sz="1463" b="1" dirty="0">
                <a:solidFill>
                  <a:srgbClr val="00B0F0"/>
                </a:solidFill>
                <a:latin typeface="Tinos"/>
              </a:rPr>
              <a:t> </a:t>
            </a:r>
            <a:r>
              <a:rPr lang="ru-RU" sz="1463" b="1" dirty="0" err="1">
                <a:solidFill>
                  <a:srgbClr val="00B0F0"/>
                </a:solidFill>
                <a:latin typeface="Tinos"/>
              </a:rPr>
              <a:t>жазалардың</a:t>
            </a:r>
            <a:r>
              <a:rPr lang="ru-RU" sz="1463" b="1" dirty="0">
                <a:solidFill>
                  <a:srgbClr val="00B0F0"/>
                </a:solidFill>
                <a:latin typeface="Tinos"/>
              </a:rPr>
              <a:t> </a:t>
            </a:r>
            <a:r>
              <a:rPr lang="ru-RU" sz="1463" b="1" dirty="0" err="1">
                <a:solidFill>
                  <a:srgbClr val="00B0F0"/>
                </a:solidFill>
                <a:latin typeface="Tinos"/>
              </a:rPr>
              <a:t>дұрыс</a:t>
            </a:r>
            <a:r>
              <a:rPr lang="ru-RU" sz="1463" b="1" dirty="0">
                <a:solidFill>
                  <a:srgbClr val="00B0F0"/>
                </a:solidFill>
                <a:latin typeface="Tinos"/>
              </a:rPr>
              <a:t> </a:t>
            </a:r>
            <a:r>
              <a:rPr lang="ru-RU" sz="1463" b="1" dirty="0" err="1">
                <a:solidFill>
                  <a:srgbClr val="00B0F0"/>
                </a:solidFill>
                <a:latin typeface="Tinos"/>
              </a:rPr>
              <a:t>еместігі</a:t>
            </a:r>
            <a:endParaRPr lang="ru-RU" sz="1463" b="1" dirty="0">
              <a:solidFill>
                <a:srgbClr val="00B0F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28649" y="3640962"/>
            <a:ext cx="4953000" cy="5425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63" b="1" dirty="0" err="1">
                <a:solidFill>
                  <a:srgbClr val="FFC000"/>
                </a:solidFill>
                <a:latin typeface="Tinos"/>
              </a:rPr>
              <a:t>жетілмеген</a:t>
            </a:r>
            <a:r>
              <a:rPr lang="ru-RU" sz="1463" b="1" dirty="0">
                <a:solidFill>
                  <a:srgbClr val="FFC000"/>
                </a:solidFill>
                <a:latin typeface="Tinos"/>
              </a:rPr>
              <a:t> экономика мен </a:t>
            </a:r>
            <a:r>
              <a:rPr lang="ru-RU" sz="1463" b="1" dirty="0" err="1">
                <a:solidFill>
                  <a:srgbClr val="FFC000"/>
                </a:solidFill>
                <a:latin typeface="Tinos"/>
              </a:rPr>
              <a:t>қоғамдық</a:t>
            </a:r>
            <a:r>
              <a:rPr lang="ru-RU" sz="1463" b="1" dirty="0">
                <a:solidFill>
                  <a:srgbClr val="FFC000"/>
                </a:solidFill>
                <a:latin typeface="Tinos"/>
              </a:rPr>
              <a:t> </a:t>
            </a:r>
            <a:r>
              <a:rPr lang="ru-RU" sz="1463" b="1" dirty="0" err="1">
                <a:solidFill>
                  <a:srgbClr val="FFC000"/>
                </a:solidFill>
                <a:latin typeface="Tinos"/>
              </a:rPr>
              <a:t>бақылаудың</a:t>
            </a:r>
            <a:r>
              <a:rPr lang="ru-RU" sz="1463" b="1" dirty="0">
                <a:solidFill>
                  <a:srgbClr val="FFC000"/>
                </a:solidFill>
                <a:latin typeface="Tinos"/>
              </a:rPr>
              <a:t> </a:t>
            </a:r>
            <a:r>
              <a:rPr lang="ru-RU" sz="1463" b="1" dirty="0" err="1">
                <a:solidFill>
                  <a:srgbClr val="FFC000"/>
                </a:solidFill>
                <a:latin typeface="Tinos"/>
              </a:rPr>
              <a:t>жоқтысы</a:t>
            </a:r>
            <a:endParaRPr lang="ru-RU" sz="1463" b="1" dirty="0">
              <a:solidFill>
                <a:srgbClr val="FFC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328649" y="2895475"/>
            <a:ext cx="5100851" cy="542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63" b="1" dirty="0" err="1">
                <a:solidFill>
                  <a:schemeClr val="accent2">
                    <a:lumMod val="75000"/>
                  </a:schemeClr>
                </a:solidFill>
                <a:latin typeface="Tinos"/>
              </a:rPr>
              <a:t>бюджеттік</a:t>
            </a:r>
            <a:r>
              <a:rPr lang="ru-RU" sz="1463" b="1" dirty="0">
                <a:solidFill>
                  <a:schemeClr val="accent2">
                    <a:lumMod val="75000"/>
                  </a:schemeClr>
                </a:solidFill>
                <a:latin typeface="Tinos"/>
              </a:rPr>
              <a:t> </a:t>
            </a:r>
            <a:r>
              <a:rPr lang="ru-RU" sz="1463" b="1" dirty="0" err="1">
                <a:solidFill>
                  <a:schemeClr val="accent2">
                    <a:lumMod val="75000"/>
                  </a:schemeClr>
                </a:solidFill>
                <a:latin typeface="Tinos"/>
              </a:rPr>
              <a:t>саладағы</a:t>
            </a:r>
            <a:r>
              <a:rPr lang="ru-RU" sz="1463" b="1" dirty="0">
                <a:solidFill>
                  <a:schemeClr val="accent2">
                    <a:lumMod val="75000"/>
                  </a:schemeClr>
                </a:solidFill>
                <a:latin typeface="Tinos"/>
              </a:rPr>
              <a:t> </a:t>
            </a:r>
            <a:r>
              <a:rPr lang="ru-RU" sz="1463" b="1" dirty="0" err="1">
                <a:solidFill>
                  <a:schemeClr val="accent2">
                    <a:lumMod val="75000"/>
                  </a:schemeClr>
                </a:solidFill>
                <a:latin typeface="Tinos"/>
              </a:rPr>
              <a:t>жұмысшылар</a:t>
            </a:r>
            <a:r>
              <a:rPr lang="ru-RU" sz="1463" b="1" dirty="0">
                <a:solidFill>
                  <a:schemeClr val="accent2">
                    <a:lumMod val="75000"/>
                  </a:schemeClr>
                </a:solidFill>
                <a:latin typeface="Tinos"/>
              </a:rPr>
              <a:t> </a:t>
            </a:r>
            <a:r>
              <a:rPr lang="ru-RU" sz="1463" b="1" dirty="0" err="1">
                <a:solidFill>
                  <a:schemeClr val="accent2">
                    <a:lumMod val="75000"/>
                  </a:schemeClr>
                </a:solidFill>
                <a:latin typeface="Tinos"/>
              </a:rPr>
              <a:t>жалақысының</a:t>
            </a:r>
            <a:r>
              <a:rPr lang="ru-RU" sz="1463" b="1" dirty="0">
                <a:solidFill>
                  <a:schemeClr val="accent2">
                    <a:lumMod val="75000"/>
                  </a:schemeClr>
                </a:solidFill>
                <a:latin typeface="Tinos"/>
              </a:rPr>
              <a:t> </a:t>
            </a:r>
            <a:r>
              <a:rPr lang="ru-RU" sz="1463" b="1" dirty="0" err="1">
                <a:solidFill>
                  <a:schemeClr val="accent2">
                    <a:lumMod val="75000"/>
                  </a:schemeClr>
                </a:solidFill>
                <a:latin typeface="Tinos"/>
              </a:rPr>
              <a:t>төмендігі</a:t>
            </a:r>
            <a:endParaRPr lang="ru-RU" sz="1463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328650" y="4966232"/>
            <a:ext cx="3398623" cy="3174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63" b="1" dirty="0" err="1">
                <a:solidFill>
                  <a:srgbClr val="002060"/>
                </a:solidFill>
                <a:latin typeface="Tinos"/>
              </a:rPr>
              <a:t>ұлттық</a:t>
            </a:r>
            <a:r>
              <a:rPr lang="ru-RU" sz="1463" b="1" dirty="0">
                <a:solidFill>
                  <a:srgbClr val="002060"/>
                </a:solidFill>
                <a:latin typeface="Tinos"/>
              </a:rPr>
              <a:t> </a:t>
            </a:r>
            <a:r>
              <a:rPr lang="ru-RU" sz="1463" b="1" dirty="0" err="1">
                <a:solidFill>
                  <a:srgbClr val="002060"/>
                </a:solidFill>
                <a:latin typeface="Tinos"/>
              </a:rPr>
              <a:t>дәстүрлер</a:t>
            </a:r>
            <a:r>
              <a:rPr lang="ru-RU" sz="1463" b="1" dirty="0">
                <a:solidFill>
                  <a:srgbClr val="002060"/>
                </a:solidFill>
                <a:latin typeface="Tinos"/>
              </a:rPr>
              <a:t> мен менталитет</a:t>
            </a:r>
            <a:endParaRPr lang="ru-RU" sz="1463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16291"/>
      </p:ext>
    </p:extLst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Картинки по запросу сыбайлас жемқорлыққа қарсы заң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930" y="861076"/>
            <a:ext cx="8145844" cy="511428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8635996"/>
      </p:ext>
    </p:extLst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1413" y="1008323"/>
            <a:ext cx="7794885" cy="592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жемқорлыққа қарсы іс-қимыл туралы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Қазақстан Республикасының Заңы 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жылғы 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қарашада 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№ 410-</a:t>
            </a:r>
            <a:r>
              <a:rPr lang="en-US" sz="1625" b="1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ҚРЗ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қабылданды</a:t>
            </a:r>
            <a:r>
              <a:rPr lang="ru-RU" sz="1463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63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 rot="10800000" flipV="1">
            <a:off x="1071795" y="1756983"/>
            <a:ext cx="8367322" cy="1876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defTabSz="742950" fontAlgn="base">
              <a:spcBef>
                <a:spcPct val="0"/>
              </a:spcBef>
              <a:spcAft>
                <a:spcPct val="0"/>
              </a:spcAft>
            </a:pPr>
            <a:r>
              <a:rPr lang="ru-RU" sz="1463" b="1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Әкімшілік сыбайлас</a:t>
            </a:r>
            <a:r>
              <a:rPr lang="ru-RU" sz="1463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b="1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жемқорлық құқық бұзушылықтар </a:t>
            </a:r>
            <a:r>
              <a:rPr lang="ru-RU" sz="1463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(2014 </a:t>
            </a:r>
            <a:r>
              <a:rPr lang="ru-RU" sz="1463" b="1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жылғы </a:t>
            </a:r>
            <a:r>
              <a:rPr lang="ru-RU" sz="1463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5 </a:t>
            </a:r>
            <a:r>
              <a:rPr lang="ru-RU" sz="1463" b="1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шілдедегі</a:t>
            </a:r>
            <a:r>
              <a:rPr lang="ru-RU" sz="1463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b="1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Әкімшілік құқық бұзушылық туралы</a:t>
            </a:r>
            <a:r>
              <a:rPr lang="ru-RU" sz="1463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ҚР </a:t>
            </a:r>
            <a:r>
              <a:rPr lang="ru-RU" sz="1463" b="1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Кодексі</a:t>
            </a:r>
            <a:r>
              <a:rPr lang="ru-RU" sz="1463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b="1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бойынша</a:t>
            </a:r>
            <a:r>
              <a:rPr lang="ru-RU" sz="1463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lang="ru-RU" sz="1463" dirty="0">
              <a:latin typeface="Arial" pitchFamily="34" charset="0"/>
              <a:cs typeface="Arial" pitchFamily="34" charset="0"/>
            </a:endParaRPr>
          </a:p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63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676-бап - </a:t>
            </a:r>
            <a:r>
              <a:rPr lang="ru-RU" sz="1463" b="1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Жеке</a:t>
            </a:r>
            <a:r>
              <a:rPr lang="ru-RU" sz="1463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b="1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тұлғалардың заңсыз материалдық сыйақы беруi</a:t>
            </a:r>
            <a:endParaRPr lang="ru-RU" sz="1463" dirty="0">
              <a:latin typeface="Arial" pitchFamily="34" charset="0"/>
              <a:cs typeface="Arial" pitchFamily="34" charset="0"/>
            </a:endParaRPr>
          </a:p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Жеке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тұлғалардың мемлекеттiк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функцияларды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орындауға уәкiлеттiк берілген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тұлғаларға немесе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оларға теңестiрiлген тұлғаларға заңсыз материалдық сыйақы, сыйлықтар, жеңiлдiктер беруi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қызметтер көрсетуі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егер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бұл әрекеттерде қылмыстық жазаланатын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іс-әрекет белгiлерi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болмаса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, – 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екі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жүз айлық есептiк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көрсеткiш мөлшерiнде айыппұл салуға әкеп соғады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1463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083976" y="3621082"/>
            <a:ext cx="8550015" cy="2101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defTabSz="742950" fontAlgn="base">
              <a:spcBef>
                <a:spcPct val="0"/>
              </a:spcBef>
              <a:spcAft>
                <a:spcPct val="0"/>
              </a:spcAft>
            </a:pPr>
            <a:r>
              <a:rPr lang="ru-RU" sz="1463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677-бап - </a:t>
            </a:r>
            <a:r>
              <a:rPr lang="ru-RU" sz="1463" b="1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Мемлекеттiк</a:t>
            </a:r>
            <a:r>
              <a:rPr lang="ru-RU" sz="1463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b="1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функцияларды</a:t>
            </a:r>
            <a:r>
              <a:rPr lang="ru-RU" sz="1463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b="1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орындауға уәкiлеттiк берілген</a:t>
            </a:r>
            <a:r>
              <a:rPr lang="ru-RU" sz="1463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b="1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тұлғаның </a:t>
            </a:r>
            <a:r>
              <a:rPr lang="ru-RU" sz="1463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 </a:t>
            </a:r>
            <a:r>
              <a:rPr lang="ru-RU" sz="1463" b="1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оған теңестiрiлген тұлғаның заңсыз материалдық сыйақы алуы</a:t>
            </a:r>
            <a:endParaRPr lang="ru-RU" sz="1463" dirty="0">
              <a:latin typeface="Arial" pitchFamily="34" charset="0"/>
              <a:cs typeface="Arial" pitchFamily="34" charset="0"/>
            </a:endParaRPr>
          </a:p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Мемлекеттiк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функцияларды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орындауға уәкiлеттiк берілген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тұлғаның 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оған теңестiрiлген тұлғаның жеке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өзi немесе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делдал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арқылы заңсыз материалдық сыйақыны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сыйлықтарды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жеңiлдiктерді не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көрсетілетін қызметтерді ұсынған тұлғалардың пайдасына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әрекеттерi 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әрекетсiздiгi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үшiн осыларды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алуы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егер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мұндай әрекеттер 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әрекетсiздiк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мемлекеттiк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функцияларды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орындауға уәкiлеттiк берілген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тұлғаның не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оған теңестiрiлген тұлғаның қызметтiк өкiлеттiктерiне кiретiн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болса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егер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бұл әрекеттерде қылмыстық жазаланатын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іс-әрекет белгiлері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болмаса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, –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алты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жүз айлық есептiк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көрсеткiш мөлшерiнде айыппұл салуға әкеп соғады</a:t>
            </a:r>
            <a:r>
              <a:rPr lang="ru-RU" sz="1463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1463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Горизонтальный свиток 11"/>
          <p:cNvSpPr/>
          <p:nvPr/>
        </p:nvSpPr>
        <p:spPr>
          <a:xfrm>
            <a:off x="5516617" y="4733277"/>
            <a:ext cx="1401296" cy="118328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63" dirty="0"/>
              <a:t>311 бап пара алу</a:t>
            </a:r>
            <a:endParaRPr lang="ru-RU" sz="1463" dirty="0"/>
          </a:p>
        </p:txBody>
      </p:sp>
      <p:sp>
        <p:nvSpPr>
          <p:cNvPr id="13" name="Горизонтальный свиток 12"/>
          <p:cNvSpPr/>
          <p:nvPr/>
        </p:nvSpPr>
        <p:spPr>
          <a:xfrm>
            <a:off x="5273015" y="2950689"/>
            <a:ext cx="1854632" cy="113943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63" dirty="0"/>
              <a:t>308 бап билікті немесе қызметтік өкілеттікті асыра пайдалану</a:t>
            </a:r>
            <a:endParaRPr lang="ru-RU" sz="1463" dirty="0"/>
          </a:p>
        </p:txBody>
      </p:sp>
      <p:sp>
        <p:nvSpPr>
          <p:cNvPr id="15" name="Горизонтальный свиток 14"/>
          <p:cNvSpPr/>
          <p:nvPr/>
        </p:nvSpPr>
        <p:spPr>
          <a:xfrm>
            <a:off x="2435815" y="4872796"/>
            <a:ext cx="1618966" cy="118328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63" dirty="0"/>
              <a:t>231 бап коммерциялық сатып алу</a:t>
            </a:r>
            <a:endParaRPr lang="ru-RU" sz="1463" dirty="0"/>
          </a:p>
        </p:txBody>
      </p:sp>
      <p:sp>
        <p:nvSpPr>
          <p:cNvPr id="16" name="Горизонтальный свиток 15"/>
          <p:cNvSpPr/>
          <p:nvPr/>
        </p:nvSpPr>
        <p:spPr>
          <a:xfrm>
            <a:off x="2435815" y="2955552"/>
            <a:ext cx="1563633" cy="1194377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63" dirty="0"/>
              <a:t>228 бап өкілеттіктерді теріс пайдалану</a:t>
            </a:r>
            <a:endParaRPr lang="ru-RU" sz="1463" dirty="0"/>
          </a:p>
        </p:txBody>
      </p:sp>
      <p:sp>
        <p:nvSpPr>
          <p:cNvPr id="20" name="Стрелка вниз 19"/>
          <p:cNvSpPr/>
          <p:nvPr/>
        </p:nvSpPr>
        <p:spPr>
          <a:xfrm>
            <a:off x="3020750" y="2504731"/>
            <a:ext cx="393764" cy="5202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/>
          </a:p>
        </p:txBody>
      </p:sp>
      <p:sp>
        <p:nvSpPr>
          <p:cNvPr id="21" name="Стрелка вниз 20"/>
          <p:cNvSpPr/>
          <p:nvPr/>
        </p:nvSpPr>
        <p:spPr>
          <a:xfrm>
            <a:off x="6003449" y="2410507"/>
            <a:ext cx="393764" cy="5450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/>
          </a:p>
        </p:txBody>
      </p:sp>
      <p:sp>
        <p:nvSpPr>
          <p:cNvPr id="22" name="Стрелка вниз 21"/>
          <p:cNvSpPr/>
          <p:nvPr/>
        </p:nvSpPr>
        <p:spPr>
          <a:xfrm>
            <a:off x="3048415" y="4233241"/>
            <a:ext cx="393764" cy="5000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/>
          </a:p>
        </p:txBody>
      </p:sp>
      <p:sp>
        <p:nvSpPr>
          <p:cNvPr id="23" name="Стрелка вниз 22"/>
          <p:cNvSpPr/>
          <p:nvPr/>
        </p:nvSpPr>
        <p:spPr>
          <a:xfrm>
            <a:off x="6020383" y="4307989"/>
            <a:ext cx="393764" cy="4940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399363" y="971784"/>
            <a:ext cx="4932701" cy="11570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/>
          </a:p>
        </p:txBody>
      </p:sp>
      <p:sp>
        <p:nvSpPr>
          <p:cNvPr id="17" name="Прямоугольник 16"/>
          <p:cNvSpPr/>
          <p:nvPr/>
        </p:nvSpPr>
        <p:spPr>
          <a:xfrm>
            <a:off x="2306523" y="1092996"/>
            <a:ext cx="5219891" cy="875241"/>
          </a:xfrm>
          <a:prstGeom prst="rect">
            <a:avLst/>
          </a:prstGeom>
          <a:noFill/>
        </p:spPr>
        <p:txBody>
          <a:bodyPr wrap="none" lIns="74295" tIns="37148" rIns="74295" bIns="37148">
            <a:spAutoFit/>
          </a:bodyPr>
          <a:lstStyle/>
          <a:p>
            <a:pPr algn="ctr"/>
            <a:r>
              <a:rPr lang="ru-RU" sz="2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СЫБАЙЛАС  ЖЕМҚОРЛЫҚҚА </a:t>
            </a:r>
          </a:p>
          <a:p>
            <a:pPr algn="ctr"/>
            <a:r>
              <a:rPr lang="ru-RU" sz="2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ҚАРСЫ КҮРЕС</a:t>
            </a:r>
            <a:endParaRPr lang="ru-RU" sz="2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44147"/>
      </p:ext>
    </p:extLst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Картинки по запросу сыбайлас жемқорлыққа қарсы заң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073" y="909070"/>
            <a:ext cx="7122516" cy="48502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771657"/>
      </p:ext>
    </p:extLst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4612" y="1186289"/>
            <a:ext cx="777325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9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Қорыта айтқанда,сыбайлас жемқорлық-бүкіләлемдік індет.Алдағы уақытта бұл індеттің алдын алу үшін міндетті түрде бүкіл ел болып атсалысу керек.</a:t>
            </a:r>
            <a:endParaRPr lang="ru-RU" sz="195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Картинки по запросу сыбайлас жемқорлыққа қарсы заң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781" y="2629644"/>
            <a:ext cx="2442083" cy="25573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Картинки по запросу сыбайлас жемқорлыққа қатысты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612" y="2629644"/>
            <a:ext cx="4508716" cy="25573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856311"/>
      </p:ext>
    </p:extLst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696486" y="1281395"/>
            <a:ext cx="8420100" cy="1114425"/>
          </a:xfrm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algn="ctr">
              <a:defRPr/>
            </a:pPr>
            <a:r>
              <a:rPr lang="kk-KZ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Сыбайлас жемқорлық ұғымы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2" descr="C:\Users\Ikaz.kz\Desktop\dc07bd1de0cc1d07cf988e6927e02c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242" y="2483881"/>
            <a:ext cx="5435624" cy="26490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8090987"/>
      </p:ext>
    </p:extLst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6549" y="1264261"/>
            <a:ext cx="8420100" cy="1194395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41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Сыбайлас-жемқорлық деген</a:t>
            </a:r>
            <a:r>
              <a:rPr lang="ru-RU" b="1" spc="4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не?</a:t>
            </a:r>
            <a:br>
              <a:rPr lang="ru-RU" b="1" spc="4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41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8" name="Rectangle 127"/>
          <p:cNvSpPr>
            <a:spLocks noChangeArrowheads="1"/>
          </p:cNvSpPr>
          <p:nvPr/>
        </p:nvSpPr>
        <p:spPr bwMode="gray">
          <a:xfrm>
            <a:off x="0" y="642938"/>
            <a:ext cx="9906000" cy="14859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ru-RU" sz="1463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0" name="Picture 2" descr="C:\Users\Онгар\Desktop\i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6107" y="2024844"/>
            <a:ext cx="2184243" cy="15796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0" name="Прямоугольник 39"/>
          <p:cNvSpPr/>
          <p:nvPr/>
        </p:nvSpPr>
        <p:spPr>
          <a:xfrm>
            <a:off x="3938887" y="2024844"/>
            <a:ext cx="5616624" cy="380292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“Сыбайлас-жемқорлық” деген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“параға сатып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”, “пара”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, "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corruptio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латын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сөзін алып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анықтауға мүмкіндік береді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. Рим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құқығында сондай-ақ 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corrumpire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түсінік болған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сөзбен айтқанда 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сындыру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бүлдіру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бұзу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зақымдау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жалғандау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параға сатып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түсінік берген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 де,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құқыққа қарсы іс-әрекетті білдірген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тілінің түсіндірме сөздігі сыбайлас-жемқорлықты 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пара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беріп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лауазымды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адамдардың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саяси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қайраткерлердің сатқындығы ретінде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25" b="1" dirty="0" err="1">
                <a:latin typeface="Times New Roman" pitchFamily="18" charset="0"/>
                <a:cs typeface="Times New Roman" pitchFamily="18" charset="0"/>
              </a:rPr>
              <a:t>сипаттайды</a:t>
            </a:r>
            <a:r>
              <a:rPr lang="ru-RU" sz="1625" b="1" dirty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endParaRPr lang="ru-RU" sz="1463" dirty="0"/>
          </a:p>
        </p:txBody>
      </p:sp>
    </p:spTree>
    <p:extLst>
      <p:ext uri="{BB962C8B-B14F-4D97-AF65-F5344CB8AC3E}">
        <p14:creationId xmlns:p14="http://schemas.microsoft.com/office/powerpoint/2010/main" val="1967127910"/>
      </p:ext>
    </p:extLst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619125" y="1339454"/>
            <a:ext cx="8667750" cy="4368701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жемқорлыққа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мәдениеттің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мәнін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жемқорлық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ұғымының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мазмұнын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осы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этностық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құбылыстың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тарихи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түп-тамырын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түсінбейінше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ұғыну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жемқорлық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ұғымы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қазіргі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ғылыми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қоғамдық-саяси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әдебиетте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кеңінен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қолданылады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жемқорлық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сөзі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латын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тілінен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1463" dirty="0" err="1">
                <a:latin typeface="Times New Roman" pitchFamily="18" charset="0"/>
                <a:cs typeface="Times New Roman" pitchFamily="18" charset="0"/>
              </a:rPr>
              <a:t>corumper</a:t>
            </a:r>
            <a:r>
              <a:rPr lang="en-US" sz="1463" dirty="0">
                <a:latin typeface="Times New Roman" pitchFamily="18" charset="0"/>
                <a:cs typeface="Times New Roman" pitchFamily="18" charset="0"/>
              </a:rPr>
              <a:t>»)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көптеген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мағынасы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бар: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бүлдіру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құлдырау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параға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азғыру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тура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жолдан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тайдыру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притон,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құбылмалылық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істі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бұзу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күйреуге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әкелу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бұрмалау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алдау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қорлау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ар-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намысын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таптау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en-US" sz="1463" dirty="0" err="1">
                <a:latin typeface="Times New Roman" pitchFamily="18" charset="0"/>
                <a:cs typeface="Times New Roman" pitchFamily="18" charset="0"/>
              </a:rPr>
              <a:t>rumpere</a:t>
            </a:r>
            <a:r>
              <a:rPr lang="en-US" sz="1463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мағыналы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бұзу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қирату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заңнан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аттап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өту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шартты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бұзу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етістігімен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қатар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қолданылатын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«со»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қосымшасы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жемқорлық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субъектілердің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қатысуымен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іс-қимыл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жасау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екенін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көрсетеді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Бұдан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өзге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латынша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1463" dirty="0" err="1">
                <a:latin typeface="Times New Roman" pitchFamily="18" charset="0"/>
                <a:cs typeface="Times New Roman" pitchFamily="18" charset="0"/>
              </a:rPr>
              <a:t>corruptio</a:t>
            </a:r>
            <a:r>
              <a:rPr lang="en-US" sz="1463" dirty="0">
                <a:latin typeface="Times New Roman" pitchFamily="18" charset="0"/>
                <a:cs typeface="Times New Roman" pitchFamily="18" charset="0"/>
              </a:rPr>
              <a:t>» «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параға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іріп-шіру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дегенді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сыбайласу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етістігі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біреуді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ақшамен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өзге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материалдық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игіліктермен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параға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дегенді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. Рим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құқығында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1463" dirty="0" err="1">
                <a:latin typeface="Times New Roman" pitchFamily="18" charset="0"/>
                <a:cs typeface="Times New Roman" pitchFamily="18" charset="0"/>
              </a:rPr>
              <a:t>corrumpire</a:t>
            </a:r>
            <a:r>
              <a:rPr lang="en-US" sz="1463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сөзі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сындыру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бүлдіру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бұзу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зақымдау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алдау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бұрмалау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параға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сондай-ақ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құлдырау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бұзылғандық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нашар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жағдай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(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пікір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көзқарастың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құбылмалылығы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мағынаны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[1].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жемқорлық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ұғымының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танымал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тұжырымдарымен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қатар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латын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термині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1463" dirty="0" err="1">
                <a:latin typeface="Times New Roman" pitchFamily="18" charset="0"/>
                <a:cs typeface="Times New Roman" pitchFamily="18" charset="0"/>
              </a:rPr>
              <a:t>corruptio</a:t>
            </a:r>
            <a:r>
              <a:rPr lang="en-US" sz="1463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түбірлі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сөзден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1463" dirty="0" err="1">
                <a:latin typeface="Times New Roman" pitchFamily="18" charset="0"/>
                <a:cs typeface="Times New Roman" pitchFamily="18" charset="0"/>
              </a:rPr>
              <a:t>cor</a:t>
            </a:r>
            <a:r>
              <a:rPr lang="en-US" sz="1463" dirty="0"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жүрек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жан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ақыл-ес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1463" dirty="0" err="1">
                <a:latin typeface="Times New Roman" pitchFamily="18" charset="0"/>
                <a:cs typeface="Times New Roman" pitchFamily="18" charset="0"/>
              </a:rPr>
              <a:t>ruptum</a:t>
            </a:r>
            <a:r>
              <a:rPr lang="en-US" sz="1463" dirty="0"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бүлдіру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бұзу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шығады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пікір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бар.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Сондықтан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жемқорлықтың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мәні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лауазымды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тұлғаны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параға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алуда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байытуда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жүйені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билік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жүйесінің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бірлігін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бұзуда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ыдырату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іріп-шіру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мемлекеттің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азаматтардың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заңды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мүдделерін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қоғамдағы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жағдайын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мақсатына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пайдакүнемдік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кетуде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1463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988007"/>
      </p:ext>
    </p:extLst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92478" y="1213608"/>
            <a:ext cx="8915400" cy="66875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925" b="1" i="1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2925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25" b="1" i="1" dirty="0" err="1">
                <a:latin typeface="Times New Roman" pitchFamily="18" charset="0"/>
                <a:cs typeface="Times New Roman" pitchFamily="18" charset="0"/>
              </a:rPr>
              <a:t>жемқорлық</a:t>
            </a:r>
            <a:r>
              <a:rPr lang="ru-RU" sz="2925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25" b="1" i="1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925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25" b="1" i="1" dirty="0" err="1">
                <a:latin typeface="Times New Roman" pitchFamily="18" charset="0"/>
                <a:cs typeface="Times New Roman" pitchFamily="18" charset="0"/>
              </a:rPr>
              <a:t>ұғымдардың</a:t>
            </a:r>
            <a:r>
              <a:rPr lang="ru-RU" sz="2925" b="1" i="1" dirty="0">
                <a:latin typeface="Times New Roman" pitchFamily="18" charset="0"/>
                <a:cs typeface="Times New Roman" pitchFamily="18" charset="0"/>
              </a:rPr>
              <a:t> даму </a:t>
            </a:r>
            <a:r>
              <a:rPr lang="ru-RU" sz="2925" b="1" i="1" dirty="0" err="1">
                <a:latin typeface="Times New Roman" pitchFamily="18" charset="0"/>
                <a:cs typeface="Times New Roman" pitchFamily="18" charset="0"/>
              </a:rPr>
              <a:t>тарихы</a:t>
            </a:r>
            <a:r>
              <a:rPr lang="ru-RU" sz="2925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2763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41735" y="2210099"/>
            <a:ext cx="8915400" cy="3566418"/>
          </a:xfrm>
        </p:spPr>
        <p:txBody>
          <a:bodyPr>
            <a:normAutofit/>
          </a:bodyPr>
          <a:lstStyle/>
          <a:p>
            <a:pPr marL="222885" indent="-222885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1300" dirty="0"/>
              <a:t>      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Ежелгі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дереккөздерді талдау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жемқорлық мемлекеттік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аппараттың туындауымен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қатар пайда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болған және әртүрлі тарихи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даму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кезеңінде барлық елдерге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өзге дәрежеде тән болды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жемқорлықтың пайда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алғашқы деректерінің бірі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Ежелгі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Вавилон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мұрағаттары 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біздің эрамызға дейінгі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63" dirty="0">
                <a:latin typeface="Times New Roman" pitchFamily="18" charset="0"/>
                <a:cs typeface="Times New Roman" pitchFamily="18" charset="0"/>
              </a:rPr>
              <a:t>XXIV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жартысы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кейіннен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вавилон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патшасы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Хаммурапидің атақты заңдары (біздің эрамызға дейінгі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63" dirty="0">
                <a:latin typeface="Times New Roman" pitchFamily="18" charset="0"/>
                <a:cs typeface="Times New Roman" pitchFamily="18" charset="0"/>
              </a:rPr>
              <a:t>XIX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ғасыр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Ежелгі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құқық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көздерінде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жемқорлық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іс-әрекеттер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жасағаны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нақты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жазалануы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тиіс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екені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көрсетіледі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: «§ 5.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судья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істі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талқылап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шешім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шығарып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мөрі 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құжатты дайындаса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сосын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өз шешімін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өзгертсе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бұл судьяны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шешімін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өзгерткенін әшкерелеген жөн және 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істегі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сомасын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жиырма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есе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етіп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төлеуі тиіс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одан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бөлек жиналыста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судьялар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орынтағынан қуылуы тиіс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және ол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орнына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қайтып келіп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сотта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судьялармен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бірлесіп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отырмауы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тиіс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. § 6.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құдайдың затын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ұрлап алса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өлтірілуі керек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қатар оның қолынан ұрланған затты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қабылдаған адам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өлтірілуі тиіс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Ежелгі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Үндістанда біздің эрамызға дейінгі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ІІ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ғасыр 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біздің эрамыздағы 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ғасыр арасында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брахман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мектептерінің бірі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құрастырған 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Ману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Заңдары ежелгі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үнді құқығының ескерткішін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брахманизмнің діни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және этикалық догматтарына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сәйкес үндістердің жеке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және қоғамдық өміріндегі мінез-құлқын реттейтін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нұсқаулар 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ережелердің жинағы білдіреді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қатар мемлекетті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басқару және 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сот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өндірісі бойынша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өсиеттерді қамтиды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Заңдар 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судья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шенеуніктерін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«сот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өндірісінің қағидаларын басшылыққа алуға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шақырды және 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әділетсіз шешім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шығарып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аспанға қол жеткізуді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білдіретін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мәңгілік рахаттан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айырылуға болатынын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есте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63" dirty="0" err="1">
                <a:latin typeface="Times New Roman" pitchFamily="18" charset="0"/>
                <a:cs typeface="Times New Roman" pitchFamily="18" charset="0"/>
              </a:rPr>
              <a:t>сақтауды ескертеді</a:t>
            </a:r>
            <a:r>
              <a:rPr lang="ru-RU" sz="1463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1463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641779"/>
      </p:ext>
    </p:extLst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455539"/>
            <a:ext cx="8915400" cy="4326136"/>
          </a:xfrm>
        </p:spPr>
        <p:txBody>
          <a:bodyPr>
            <a:normAutofit lnSpcReduction="10000"/>
          </a:bodyPr>
          <a:lstStyle/>
          <a:p>
            <a:pPr marL="222885" indent="-222885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жемқорлық туралы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кең ауқымды мәліметтер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антик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дәуірінің мұрасында кездеседі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Ежелгі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грек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ойшылдары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Платон мен Аристотель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өз жұмыстарында бірнеше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рет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билікті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асыра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пайдалану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парақорлық- тың қоғамның экономикалық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саяси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және рухани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өміріне күйретуші және бұзушы ықпалы туралы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ескерткен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пайдакүнемдік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басқаруда жол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берілмейтін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жемқорлықтың себептері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атаған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. Аристотель «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Саясат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еңбегінде сыбайлас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жемқорлықты мемлекетті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күйретуге әкелмесе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де,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азғындауына әкелетін маңызды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фактор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атап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көрсеткен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жемқорлыққа қарсы күресті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Аристотель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тұрақтылықты қамтамасыз етудің негізі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санаған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құрылыста ең бастысы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бұл заңдар және қалған тәртіп арқылы істі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лауазымды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адамның пайда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таба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алмайтындай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етіп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құру керек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Кейіннен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Гегель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былай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атап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көрсетті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Афинада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әрбір азаматтың қандай қаражатқа өмір сүретіні жөнінде есеп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беруге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міндеттейтін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заң болған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қазіргі кезде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бұнда ешкімнің шаруасы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болмауы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тиіс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дейді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». Рим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құқығында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жемқорлық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заң нысанын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иеленді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Бұған мысал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рим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құқығының жиынтығын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XII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кестелер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Заңын (біздің эрамызға дейінгі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ғасыр, латынша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 err="1">
                <a:latin typeface="Times New Roman" pitchFamily="18" charset="0"/>
                <a:cs typeface="Times New Roman" pitchFamily="18" charset="0"/>
              </a:rPr>
              <a:t>leges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 err="1">
                <a:latin typeface="Times New Roman" pitchFamily="18" charset="0"/>
                <a:cs typeface="Times New Roman" pitchFamily="18" charset="0"/>
              </a:rPr>
              <a:t>duodecim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 err="1">
                <a:latin typeface="Times New Roman" pitchFamily="18" charset="0"/>
                <a:cs typeface="Times New Roman" pitchFamily="18" charset="0"/>
              </a:rPr>
              <a:t>tabularum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келтіреміз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1300" b="1" dirty="0" err="1">
                <a:latin typeface="Times New Roman" pitchFamily="18" charset="0"/>
                <a:cs typeface="Times New Roman" pitchFamily="18" charset="0"/>
              </a:rPr>
              <a:t>corrumpere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термині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соттағы жауап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беруді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ақшаға алмастыру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судьяны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параға сатып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мағынада пайдаланылады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: «Сот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ісін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жүргізу кезінде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істі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талқылау үшін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тағайындал- ған және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іс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ақша сомасын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алған деп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айыпталған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судья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делдалды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өлім жазасына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кесетін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заң қаулысын қатал деп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есептейсің бе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?». Орта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ғасыр кезеңінде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жемқорлық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ұғымы шіркеулік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канондық мәнді иеленіп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азғыру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шайтанның азғыруы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күнә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теологиялық бағытта болды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Латын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сөзі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1300" b="1" dirty="0" err="1">
                <a:latin typeface="Times New Roman" pitchFamily="18" charset="0"/>
                <a:cs typeface="Times New Roman" pitchFamily="18" charset="0"/>
              </a:rPr>
              <a:t>corruptibilitas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адамның баянсыздығын, бұзылуға бейімделуін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. Католицизм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дін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оқуындағы сыбайлас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жемқорлық күнәһарлықтың көрінісіне айналды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. Италия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ойшылы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саясаткері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Н. Макиавелли (1469-1527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жж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еңбектерінде сыбайлас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жемқорлықты пайымдауға маңызды серпін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Өзінің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Билеуші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атты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еңбегінде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(1513 ж.)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жемқорлықты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жария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мүмкіндіктерді жеке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басының мүддесіне қарай пайдалану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анықтады, сыбайлас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жемқорлықты алдын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ала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қиын анықталатын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бірақ жеңіл емделетін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асқынып кеткенде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анықталуы оңай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бірақ емделуі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қиын аурумен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салыстырған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427156"/>
      </p:ext>
    </p:extLst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4471" y="1886517"/>
            <a:ext cx="9076863" cy="3531704"/>
          </a:xfrm>
        </p:spPr>
        <p:txBody>
          <a:bodyPr>
            <a:noAutofit/>
          </a:bodyPr>
          <a:lstStyle/>
          <a:p>
            <a:pPr algn="ctr"/>
            <a:r>
              <a:rPr lang="ru-RU" sz="2275" b="1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275" b="1" dirty="0">
                <a:latin typeface="Times New Roman" pitchFamily="18" charset="0"/>
                <a:cs typeface="Times New Roman" pitchFamily="18" charset="0"/>
              </a:rPr>
              <a:t>: “...</a:t>
            </a:r>
            <a:r>
              <a:rPr lang="ru-RU" sz="2275" b="1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27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b="1" dirty="0" err="1">
                <a:latin typeface="Times New Roman" pitchFamily="18" charset="0"/>
                <a:cs typeface="Times New Roman" pitchFamily="18" charset="0"/>
              </a:rPr>
              <a:t>міндеттерді</a:t>
            </a:r>
            <a:r>
              <a:rPr lang="ru-RU" sz="227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b="1" dirty="0" err="1">
                <a:latin typeface="Times New Roman" pitchFamily="18" charset="0"/>
                <a:cs typeface="Times New Roman" pitchFamily="18" charset="0"/>
              </a:rPr>
              <a:t>орындайтын</a:t>
            </a:r>
            <a:r>
              <a:rPr lang="ru-RU" sz="227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b="1" dirty="0" err="1">
                <a:latin typeface="Times New Roman" pitchFamily="18" charset="0"/>
                <a:cs typeface="Times New Roman" pitchFamily="18" charset="0"/>
              </a:rPr>
              <a:t>адамдар</a:t>
            </a:r>
            <a:r>
              <a:rPr lang="ru-RU" sz="2275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75" b="1" dirty="0" err="1">
                <a:latin typeface="Times New Roman" pitchFamily="18" charset="0"/>
                <a:cs typeface="Times New Roman" pitchFamily="18" charset="0"/>
              </a:rPr>
              <a:t>сондай-ақ соларға теңелген адамдар</a:t>
            </a:r>
            <a:r>
              <a:rPr lang="ru-RU" sz="2275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75" b="1" dirty="0" err="1">
                <a:latin typeface="Times New Roman" pitchFamily="18" charset="0"/>
                <a:cs typeface="Times New Roman" pitchFamily="18" charset="0"/>
              </a:rPr>
              <a:t>өздерінің лауазымды</a:t>
            </a:r>
            <a:r>
              <a:rPr lang="ru-RU" sz="227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b="1" dirty="0" err="1">
                <a:latin typeface="Times New Roman" pitchFamily="18" charset="0"/>
                <a:cs typeface="Times New Roman" pitchFamily="18" charset="0"/>
              </a:rPr>
              <a:t>құзыреттерін және онымен</a:t>
            </a:r>
            <a:r>
              <a:rPr lang="ru-RU" sz="227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b="1" dirty="0" err="1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27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b="1" dirty="0" err="1">
                <a:latin typeface="Times New Roman" pitchFamily="18" charset="0"/>
                <a:cs typeface="Times New Roman" pitchFamily="18" charset="0"/>
              </a:rPr>
              <a:t>мүмкіншілікті немесе</a:t>
            </a:r>
            <a:r>
              <a:rPr lang="ru-RU" sz="227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b="1" dirty="0" err="1">
                <a:latin typeface="Times New Roman" pitchFamily="18" charset="0"/>
                <a:cs typeface="Times New Roman" pitchFamily="18" charset="0"/>
              </a:rPr>
              <a:t>өз құзыреттерін басқаша пайдаланып</a:t>
            </a:r>
            <a:r>
              <a:rPr lang="ru-RU" sz="227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b="1" dirty="0" err="1">
                <a:latin typeface="Times New Roman" pitchFamily="18" charset="0"/>
                <a:cs typeface="Times New Roman" pitchFamily="18" charset="0"/>
              </a:rPr>
              <a:t>мүліктік пайда</a:t>
            </a:r>
            <a:r>
              <a:rPr lang="ru-RU" sz="227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b="1" dirty="0" err="1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27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b="1" dirty="0" err="1">
                <a:latin typeface="Times New Roman" pitchFamily="18" charset="0"/>
                <a:cs typeface="Times New Roman" pitchFamily="18" charset="0"/>
              </a:rPr>
              <a:t>үшін заңмен қарастырылмаған мүліктік жайлылықты және артықшылықты қабылдау, сондай-ақ жеке</a:t>
            </a:r>
            <a:r>
              <a:rPr lang="ru-RU" sz="227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b="1" dirty="0" err="1">
                <a:latin typeface="Times New Roman" pitchFamily="18" charset="0"/>
                <a:cs typeface="Times New Roman" pitchFamily="18" charset="0"/>
              </a:rPr>
              <a:t>және заңды тұлғалармен аталмыш</a:t>
            </a:r>
            <a:r>
              <a:rPr lang="ru-RU" sz="227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b="1" dirty="0" err="1">
                <a:latin typeface="Times New Roman" pitchFamily="18" charset="0"/>
                <a:cs typeface="Times New Roman" pitchFamily="18" charset="0"/>
              </a:rPr>
              <a:t>жайлылықты және артықшылықты оларға заңсыз беруге</a:t>
            </a:r>
            <a:r>
              <a:rPr lang="ru-RU" sz="2275" b="1" dirty="0"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sz="2275" b="1" dirty="0" err="1">
                <a:latin typeface="Times New Roman" pitchFamily="18" charset="0"/>
                <a:cs typeface="Times New Roman" pitchFamily="18" charset="0"/>
              </a:rPr>
              <a:t>адамдарды</a:t>
            </a:r>
            <a:r>
              <a:rPr lang="ru-RU" sz="227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b="1" dirty="0" err="1">
                <a:latin typeface="Times New Roman" pitchFamily="18" charset="0"/>
                <a:cs typeface="Times New Roman" pitchFamily="18" charset="0"/>
              </a:rPr>
              <a:t>парамен</a:t>
            </a:r>
            <a:r>
              <a:rPr lang="ru-RU" sz="227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b="1" dirty="0" err="1"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ru-RU" sz="2275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b="1" dirty="0" err="1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275" b="1" dirty="0">
                <a:latin typeface="Times New Roman" pitchFamily="18" charset="0"/>
                <a:cs typeface="Times New Roman" pitchFamily="18" charset="0"/>
              </a:rPr>
              <a:t>”.</a:t>
            </a:r>
            <a:endParaRPr lang="ru-RU" sz="2275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27"/>
          <p:cNvSpPr>
            <a:spLocks noChangeArrowheads="1"/>
          </p:cNvSpPr>
          <p:nvPr/>
        </p:nvSpPr>
        <p:spPr bwMode="gray">
          <a:xfrm>
            <a:off x="0" y="642938"/>
            <a:ext cx="9906000" cy="14859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ru-RU" sz="1463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4471" y="971728"/>
            <a:ext cx="9711529" cy="775213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ru-RU" sz="2275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ҚР “</a:t>
            </a:r>
            <a:r>
              <a:rPr lang="ru-RU" sz="2275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Сыбайлас-жемқорлықпен күрес туралы</a:t>
            </a:r>
            <a:r>
              <a:rPr lang="ru-RU" sz="2275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275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Заңы сыбайлас-жемқорлыққа келесідей</a:t>
            </a:r>
            <a:r>
              <a:rPr lang="ru-RU" sz="2275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анықтама береді</a:t>
            </a:r>
            <a:r>
              <a:rPr lang="ru-RU" sz="2275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. </a:t>
            </a:r>
            <a:endParaRPr lang="ru-RU" sz="2275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716095"/>
      </p:ext>
    </p:extLst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k-KZ" altLang="ru-RU" b="1" dirty="0" smtClean="0">
                <a:latin typeface="Times New Roman" pitchFamily="18" charset="0"/>
                <a:cs typeface="Times New Roman" pitchFamily="18" charset="0"/>
              </a:rPr>
              <a:t>Қазақстандағы жемқорлық</a:t>
            </a:r>
            <a:endParaRPr lang="ru-RU" alt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ru-RU" sz="1463" b="1" dirty="0" err="1">
                <a:latin typeface="Times New Roman" pitchFamily="18" charset="0"/>
                <a:hlinkClick r:id="rId2" tooltip="Қазақстан"/>
              </a:rPr>
              <a:t>Қазақстан</a:t>
            </a:r>
            <a:r>
              <a:rPr lang="ru-RU" altLang="ru-RU" sz="1463" b="1" dirty="0">
                <a:latin typeface="Times New Roman" pitchFamily="18" charset="0"/>
              </a:rPr>
              <a:t> </a:t>
            </a:r>
            <a:r>
              <a:rPr lang="ru-RU" altLang="ru-RU" sz="1463" b="1" dirty="0" err="1">
                <a:latin typeface="Times New Roman" pitchFamily="18" charset="0"/>
              </a:rPr>
              <a:t>әлі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сыбайласқан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жемқорлық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деңгейі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өте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жоғары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елдер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қатарында</a:t>
            </a:r>
            <a:r>
              <a:rPr lang="ru-RU" altLang="ru-RU" sz="1463" b="1" dirty="0">
                <a:latin typeface="Times New Roman" pitchFamily="18" charset="0"/>
              </a:rPr>
              <a:t>. </a:t>
            </a:r>
            <a:r>
              <a:rPr lang="ru-RU" altLang="ru-RU" sz="1463" b="1" dirty="0" err="1">
                <a:latin typeface="Times New Roman" pitchFamily="18" charset="0"/>
              </a:rPr>
              <a:t>Бұл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әлем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елдеріндегі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сыбайласқан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жемқорлық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деңгейін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анықтайтын</a:t>
            </a:r>
            <a:r>
              <a:rPr lang="ru-RU" altLang="ru-RU" sz="1463" b="1" dirty="0">
                <a:latin typeface="Times New Roman" pitchFamily="18" charset="0"/>
              </a:rPr>
              <a:t> </a:t>
            </a:r>
            <a:r>
              <a:rPr lang="ru-RU" altLang="ru-RU" sz="1463" b="1" dirty="0" err="1">
                <a:latin typeface="Times New Roman" pitchFamily="18" charset="0"/>
                <a:hlinkClick r:id="rId3" tooltip="Transparency Іnternatіonal (мұндай бет жоқ)"/>
              </a:rPr>
              <a:t>Transparency</a:t>
            </a:r>
            <a:r>
              <a:rPr lang="ru-RU" altLang="ru-RU" sz="1463" b="1" dirty="0">
                <a:latin typeface="Times New Roman" pitchFamily="18" charset="0"/>
                <a:hlinkClick r:id="rId3" tooltip="Transparency Іnternatіonal (мұндай бет жоқ)"/>
              </a:rPr>
              <a:t> </a:t>
            </a:r>
            <a:r>
              <a:rPr lang="ru-RU" altLang="ru-RU" sz="1463" b="1" dirty="0" err="1">
                <a:latin typeface="Times New Roman" pitchFamily="18" charset="0"/>
                <a:hlinkClick r:id="rId3" tooltip="Transparency Іnternatіonal (мұндай бет жоқ)"/>
              </a:rPr>
              <a:t>Іnternatіonal</a:t>
            </a:r>
            <a:r>
              <a:rPr lang="ru-RU" altLang="ru-RU" sz="1463" b="1" dirty="0" err="1">
                <a:latin typeface="Times New Roman" pitchFamily="18" charset="0"/>
              </a:rPr>
              <a:t>ұйымының</a:t>
            </a:r>
            <a:r>
              <a:rPr lang="ru-RU" altLang="ru-RU" sz="1463" b="1" dirty="0">
                <a:latin typeface="Times New Roman" pitchFamily="18" charset="0"/>
              </a:rPr>
              <a:t> 2017 </a:t>
            </a:r>
            <a:r>
              <a:rPr lang="ru-RU" altLang="ru-RU" sz="1463" b="1" dirty="0" err="1">
                <a:latin typeface="Times New Roman" pitchFamily="18" charset="0"/>
              </a:rPr>
              <a:t>жылғы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қорытынды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есебінде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көрсетілген</a:t>
            </a:r>
            <a:r>
              <a:rPr lang="ru-RU" altLang="ru-RU" sz="1463" b="1" dirty="0"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altLang="ru-RU" sz="1463" b="1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1463" b="1" dirty="0" err="1">
                <a:latin typeface="Times New Roman" pitchFamily="18" charset="0"/>
              </a:rPr>
              <a:t>Қазақстан</a:t>
            </a:r>
            <a:r>
              <a:rPr lang="ru-RU" altLang="ru-RU" sz="1463" b="1" dirty="0">
                <a:latin typeface="Times New Roman" pitchFamily="18" charset="0"/>
              </a:rPr>
              <a:t> 2017 </a:t>
            </a:r>
            <a:r>
              <a:rPr lang="ru-RU" altLang="ru-RU" sz="1463" b="1" dirty="0" err="1">
                <a:latin typeface="Times New Roman" pitchFamily="18" charset="0"/>
              </a:rPr>
              <a:t>жылғы</a:t>
            </a:r>
            <a:r>
              <a:rPr lang="ru-RU" altLang="ru-RU" sz="1463" b="1" dirty="0">
                <a:latin typeface="Times New Roman" pitchFamily="18" charset="0"/>
              </a:rPr>
              <a:t> рейтинг </a:t>
            </a:r>
            <a:r>
              <a:rPr lang="ru-RU" altLang="ru-RU" sz="1463" b="1" dirty="0" err="1">
                <a:latin typeface="Times New Roman" pitchFamily="18" charset="0"/>
              </a:rPr>
              <a:t>бойынша</a:t>
            </a:r>
            <a:r>
              <a:rPr lang="ru-RU" altLang="ru-RU" sz="1463" b="1" dirty="0">
                <a:latin typeface="Times New Roman" pitchFamily="18" charset="0"/>
              </a:rPr>
              <a:t> 131-орынға </a:t>
            </a:r>
            <a:r>
              <a:rPr lang="ru-RU" altLang="ru-RU" sz="1463" b="1" dirty="0" err="1">
                <a:latin typeface="Times New Roman" pitchFamily="18" charset="0"/>
              </a:rPr>
              <a:t>шықты</a:t>
            </a:r>
            <a:r>
              <a:rPr lang="ru-RU" altLang="ru-RU" sz="1463" b="1" dirty="0">
                <a:latin typeface="Times New Roman" pitchFamily="18" charset="0"/>
              </a:rPr>
              <a:t>.   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altLang="ru-RU" sz="1463" b="1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1463" b="1" dirty="0" err="1">
                <a:latin typeface="Times New Roman" pitchFamily="18" charset="0"/>
              </a:rPr>
              <a:t>Қазақстанда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зерттеулер</a:t>
            </a:r>
            <a:r>
              <a:rPr lang="ru-RU" altLang="ru-RU" sz="1463" b="1" dirty="0">
                <a:latin typeface="Times New Roman" pitchFamily="18" charset="0"/>
              </a:rPr>
              <a:t> 1999 </a:t>
            </a:r>
            <a:r>
              <a:rPr lang="ru-RU" altLang="ru-RU" sz="1463" b="1" dirty="0" err="1">
                <a:latin typeface="Times New Roman" pitchFamily="18" charset="0"/>
              </a:rPr>
              <a:t>жылдан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бастап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жүргізіле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бастады</a:t>
            </a:r>
            <a:r>
              <a:rPr lang="ru-RU" altLang="ru-RU" sz="1463" b="1" dirty="0">
                <a:latin typeface="Times New Roman" pitchFamily="18" charset="0"/>
              </a:rPr>
              <a:t>. </a:t>
            </a:r>
            <a:r>
              <a:rPr lang="ru-RU" altLang="ru-RU" sz="1463" b="1" dirty="0" err="1">
                <a:latin typeface="Times New Roman" pitchFamily="18" charset="0"/>
              </a:rPr>
              <a:t>Егер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сол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кездегі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елдегі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сыбайласқан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жемқорлық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деңгейін</a:t>
            </a:r>
            <a:r>
              <a:rPr lang="ru-RU" altLang="ru-RU" sz="1463" b="1" dirty="0">
                <a:latin typeface="Times New Roman" pitchFamily="18" charset="0"/>
              </a:rPr>
              <a:t> (</a:t>
            </a:r>
            <a:r>
              <a:rPr lang="ru-RU" altLang="ru-RU" sz="1463" b="1" dirty="0" err="1">
                <a:latin typeface="Times New Roman" pitchFamily="18" charset="0"/>
              </a:rPr>
              <a:t>кестені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қараңыз</a:t>
            </a:r>
            <a:r>
              <a:rPr lang="ru-RU" altLang="ru-RU" sz="1463" b="1" dirty="0">
                <a:latin typeface="Times New Roman" pitchFamily="18" charset="0"/>
              </a:rPr>
              <a:t>) </a:t>
            </a:r>
            <a:r>
              <a:rPr lang="ru-RU" altLang="ru-RU" sz="1463" b="1" dirty="0" err="1">
                <a:latin typeface="Times New Roman" pitchFamily="18" charset="0"/>
              </a:rPr>
              <a:t>алсаңыз</a:t>
            </a:r>
            <a:r>
              <a:rPr lang="ru-RU" altLang="ru-RU" sz="1463" b="1" dirty="0">
                <a:latin typeface="Times New Roman" pitchFamily="18" charset="0"/>
              </a:rPr>
              <a:t>, 2017 </a:t>
            </a:r>
            <a:r>
              <a:rPr lang="ru-RU" altLang="ru-RU" sz="1463" b="1" dirty="0" err="1">
                <a:latin typeface="Times New Roman" pitchFamily="18" charset="0"/>
              </a:rPr>
              <a:t>жылғы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көрсеткіштен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айырмашылығы</a:t>
            </a:r>
            <a:r>
              <a:rPr lang="ru-RU" altLang="ru-RU" sz="1463" b="1" dirty="0">
                <a:latin typeface="Times New Roman" pitchFamily="18" charset="0"/>
              </a:rPr>
              <a:t> аз. </a:t>
            </a:r>
            <a:r>
              <a:rPr lang="ru-RU" altLang="ru-RU" sz="1463" b="1" dirty="0" err="1">
                <a:latin typeface="Times New Roman" pitchFamily="18" charset="0"/>
              </a:rPr>
              <a:t>Қазақстанда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сәл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ілгерілеу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болғанымен</a:t>
            </a:r>
            <a:r>
              <a:rPr lang="ru-RU" altLang="ru-RU" sz="1463" b="1" dirty="0">
                <a:latin typeface="Times New Roman" pitchFamily="18" charset="0"/>
              </a:rPr>
              <a:t>, индекс (2,2-2,8 балл) </a:t>
            </a:r>
            <a:r>
              <a:rPr lang="ru-RU" altLang="ru-RU" sz="1463" b="1" dirty="0" err="1">
                <a:latin typeface="Times New Roman" pitchFamily="18" charset="0"/>
              </a:rPr>
              <a:t>әлі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төмен</a:t>
            </a:r>
            <a:r>
              <a:rPr lang="ru-RU" altLang="ru-RU" sz="1463" b="1" dirty="0">
                <a:latin typeface="Times New Roman" pitchFamily="18" charset="0"/>
              </a:rPr>
              <a:t>. </a:t>
            </a:r>
            <a:r>
              <a:rPr lang="ru-RU" altLang="ru-RU" sz="1463" b="1" dirty="0" err="1">
                <a:latin typeface="Times New Roman" pitchFamily="18" charset="0"/>
              </a:rPr>
              <a:t>Сыбайласқан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жемқорлықтан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арылған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мемлекетте</a:t>
            </a:r>
            <a:r>
              <a:rPr lang="ru-RU" altLang="ru-RU" sz="1463" b="1" dirty="0">
                <a:latin typeface="Times New Roman" pitchFamily="18" charset="0"/>
              </a:rPr>
              <a:t> индекс 10 </a:t>
            </a:r>
            <a:r>
              <a:rPr lang="ru-RU" altLang="ru-RU" sz="1463" b="1" dirty="0" err="1">
                <a:latin typeface="Times New Roman" pitchFamily="18" charset="0"/>
              </a:rPr>
              <a:t>балды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көрсетеді</a:t>
            </a:r>
            <a:r>
              <a:rPr lang="ru-RU" altLang="ru-RU" sz="1463" b="1" dirty="0">
                <a:latin typeface="Times New Roman" pitchFamily="18" charset="0"/>
              </a:rPr>
              <a:t>. </a:t>
            </a:r>
            <a:r>
              <a:rPr lang="ru-RU" altLang="ru-RU" sz="1463" b="1" dirty="0" err="1">
                <a:latin typeface="Times New Roman" pitchFamily="18" charset="0"/>
              </a:rPr>
              <a:t>Сол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себептен</a:t>
            </a:r>
            <a:r>
              <a:rPr lang="ru-RU" altLang="ru-RU" sz="1463" b="1" dirty="0">
                <a:latin typeface="Times New Roman" pitchFamily="18" charset="0"/>
              </a:rPr>
              <a:t>, </a:t>
            </a:r>
            <a:r>
              <a:rPr lang="ru-RU" altLang="ru-RU" sz="1463" b="1" dirty="0" err="1">
                <a:latin typeface="Times New Roman" pitchFamily="18" charset="0"/>
              </a:rPr>
              <a:t>Қазақстан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ең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құрығанда</a:t>
            </a:r>
            <a:r>
              <a:rPr lang="ru-RU" altLang="ru-RU" sz="1463" b="1" dirty="0">
                <a:latin typeface="Times New Roman" pitchFamily="18" charset="0"/>
              </a:rPr>
              <a:t> 5 балл </a:t>
            </a:r>
            <a:r>
              <a:rPr lang="ru-RU" altLang="ru-RU" sz="1463" b="1" dirty="0" err="1">
                <a:latin typeface="Times New Roman" pitchFamily="18" charset="0"/>
              </a:rPr>
              <a:t>алуға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ұмтылуы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керек</a:t>
            </a:r>
            <a:r>
              <a:rPr lang="ru-RU" altLang="ru-RU" sz="1463" b="1" dirty="0">
                <a:latin typeface="Times New Roman" pitchFamily="18" charset="0"/>
              </a:rPr>
              <a:t>. Ал </a:t>
            </a:r>
            <a:r>
              <a:rPr lang="ru-RU" altLang="ru-RU" sz="1463" b="1" dirty="0" err="1">
                <a:latin typeface="Times New Roman" pitchFamily="18" charset="0"/>
              </a:rPr>
              <a:t>индексі</a:t>
            </a:r>
            <a:r>
              <a:rPr lang="ru-RU" altLang="ru-RU" sz="1463" b="1" dirty="0">
                <a:latin typeface="Times New Roman" pitchFamily="18" charset="0"/>
              </a:rPr>
              <a:t> 3 </a:t>
            </a:r>
            <a:r>
              <a:rPr lang="ru-RU" altLang="ru-RU" sz="1463" b="1" dirty="0" err="1">
                <a:latin typeface="Times New Roman" pitchFamily="18" charset="0"/>
              </a:rPr>
              <a:t>балға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дейінгі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кез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келген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елде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сыбайласқан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жемқорлық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деңгейі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өте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жоғары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болып</a:t>
            </a:r>
            <a:r>
              <a:rPr lang="ru-RU" altLang="ru-RU" sz="1463" b="1" dirty="0">
                <a:latin typeface="Times New Roman" pitchFamily="18" charset="0"/>
              </a:rPr>
              <a:t> </a:t>
            </a:r>
            <a:r>
              <a:rPr lang="ru-RU" altLang="ru-RU" sz="1463" b="1" dirty="0" err="1">
                <a:latin typeface="Times New Roman" pitchFamily="18" charset="0"/>
              </a:rPr>
              <a:t>есептеледі</a:t>
            </a:r>
            <a:r>
              <a:rPr lang="ru-RU" altLang="ru-RU" sz="1381" dirty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870153"/>
      </p:ext>
    </p:extLst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0532" y="971728"/>
            <a:ext cx="8420100" cy="1194395"/>
          </a:xfrm>
        </p:spPr>
        <p:txBody>
          <a:bodyPr>
            <a:noAutofit/>
          </a:bodyPr>
          <a:lstStyle/>
          <a:p>
            <a:pPr algn="ctr"/>
            <a:r>
              <a:rPr lang="ru-RU" sz="2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Қазақстанда сыбайлас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жемқорлыққа қарсы күрес басты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басымдықтарының бірі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айқындалған</a:t>
            </a:r>
            <a:endParaRPr lang="ru-RU" sz="2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489" y="2375883"/>
            <a:ext cx="9283031" cy="3451884"/>
          </a:xfrm>
        </p:spPr>
        <p:txBody>
          <a:bodyPr>
            <a:normAutofit/>
          </a:bodyPr>
          <a:lstStyle/>
          <a:p>
            <a:pPr algn="ctr"/>
            <a:r>
              <a:rPr lang="ru-RU" sz="2275" dirty="0">
                <a:latin typeface="Times New Roman" pitchFamily="18" charset="0"/>
                <a:cs typeface="Times New Roman" pitchFamily="18" charset="0"/>
              </a:rPr>
              <a:t>ТМД </a:t>
            </a:r>
            <a:r>
              <a:rPr lang="ru-RU" sz="2275" dirty="0" err="1">
                <a:latin typeface="Times New Roman" pitchFamily="18" charset="0"/>
                <a:cs typeface="Times New Roman" pitchFamily="18" charset="0"/>
              </a:rPr>
              <a:t>елдері</a:t>
            </a:r>
            <a:r>
              <a:rPr lang="ru-RU" sz="2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2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sz="2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latin typeface="Times New Roman" pitchFamily="18" charset="0"/>
                <a:cs typeface="Times New Roman" pitchFamily="18" charset="0"/>
              </a:rPr>
              <a:t>Қазақстанды әзірледі және </a:t>
            </a:r>
            <a:r>
              <a:rPr lang="ru-RU" sz="2275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275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2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latin typeface="Times New Roman" pitchFamily="18" charset="0"/>
                <a:cs typeface="Times New Roman" pitchFamily="18" charset="0"/>
              </a:rPr>
              <a:t>жемқорлыққа қарсы күрес туралы</a:t>
            </a:r>
            <a:r>
              <a:rPr lang="ru-RU" sz="2275" dirty="0">
                <a:latin typeface="Times New Roman" pitchFamily="18" charset="0"/>
                <a:cs typeface="Times New Roman" pitchFamily="18" charset="0"/>
              </a:rPr>
              <a:t>» ҚР </a:t>
            </a:r>
            <a:r>
              <a:rPr lang="ru-RU" sz="2275" dirty="0" err="1">
                <a:latin typeface="Times New Roman" pitchFamily="18" charset="0"/>
                <a:cs typeface="Times New Roman" pitchFamily="18" charset="0"/>
              </a:rPr>
              <a:t>Заңын қабылдады</a:t>
            </a:r>
            <a:r>
              <a:rPr lang="ru-RU" sz="2275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75" dirty="0" err="1">
                <a:latin typeface="Times New Roman" pitchFamily="18" charset="0"/>
                <a:cs typeface="Times New Roman" pitchFamily="18" charset="0"/>
              </a:rPr>
              <a:t>азаматтардың құқықтары </a:t>
            </a:r>
            <a:r>
              <a:rPr lang="ru-RU" sz="2275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275" dirty="0" err="1">
                <a:latin typeface="Times New Roman" pitchFamily="18" charset="0"/>
                <a:cs typeface="Times New Roman" pitchFamily="18" charset="0"/>
              </a:rPr>
              <a:t>бостандықтарын қорғау</a:t>
            </a:r>
            <a:r>
              <a:rPr lang="ru-RU" sz="2275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75" dirty="0" err="1">
                <a:latin typeface="Times New Roman" pitchFamily="18" charset="0"/>
                <a:cs typeface="Times New Roman" pitchFamily="18" charset="0"/>
              </a:rPr>
              <a:t>оның мақсаты сыбайлас</a:t>
            </a:r>
            <a:r>
              <a:rPr lang="ru-RU" sz="2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latin typeface="Times New Roman" pitchFamily="18" charset="0"/>
                <a:cs typeface="Times New Roman" pitchFamily="18" charset="0"/>
              </a:rPr>
              <a:t>жемқорлыққа байланысты</a:t>
            </a:r>
            <a:r>
              <a:rPr lang="ru-RU" sz="2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latin typeface="Times New Roman" pitchFamily="18" charset="0"/>
                <a:cs typeface="Times New Roman" pitchFamily="18" charset="0"/>
              </a:rPr>
              <a:t>туындайтын</a:t>
            </a:r>
            <a:r>
              <a:rPr lang="ru-RU" sz="2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latin typeface="Times New Roman" pitchFamily="18" charset="0"/>
                <a:cs typeface="Times New Roman" pitchFamily="18" charset="0"/>
              </a:rPr>
              <a:t>қатерлерден Қазақстан Республикасының ұлттық қау</a:t>
            </a:r>
            <a:r>
              <a:rPr lang="en-US" sz="2275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75" dirty="0" err="1">
                <a:latin typeface="Times New Roman" pitchFamily="18" charset="0"/>
                <a:cs typeface="Times New Roman" pitchFamily="18" charset="0"/>
              </a:rPr>
              <a:t>пс</a:t>
            </a:r>
            <a:r>
              <a:rPr lang="en-US" sz="2275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75" dirty="0" err="1">
                <a:latin typeface="Times New Roman" pitchFamily="18" charset="0"/>
                <a:cs typeface="Times New Roman" pitchFamily="18" charset="0"/>
              </a:rPr>
              <a:t>зд</a:t>
            </a:r>
            <a:r>
              <a:rPr lang="en-US" sz="2275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75" dirty="0">
                <a:latin typeface="Times New Roman" pitchFamily="18" charset="0"/>
                <a:cs typeface="Times New Roman" pitchFamily="18" charset="0"/>
              </a:rPr>
              <a:t>к, </a:t>
            </a:r>
            <a:r>
              <a:rPr lang="ru-RU" sz="2275" dirty="0" err="1">
                <a:latin typeface="Times New Roman" pitchFamily="18" charset="0"/>
                <a:cs typeface="Times New Roman" pitchFamily="18" charset="0"/>
              </a:rPr>
              <a:t>қоғамдық жүзеге асыратын</a:t>
            </a:r>
            <a:r>
              <a:rPr lang="ru-RU" sz="2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latin typeface="Times New Roman" pitchFamily="18" charset="0"/>
                <a:cs typeface="Times New Roman" pitchFamily="18" charset="0"/>
              </a:rPr>
              <a:t>органдардың, лауазымды</a:t>
            </a:r>
            <a:r>
              <a:rPr lang="ru-RU" sz="2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latin typeface="Times New Roman" pitchFamily="18" charset="0"/>
                <a:cs typeface="Times New Roman" pitchFamily="18" charset="0"/>
              </a:rPr>
              <a:t>және басқа </a:t>
            </a:r>
            <a:r>
              <a:rPr lang="ru-RU" sz="2275" dirty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275" dirty="0" err="1">
                <a:latin typeface="Times New Roman" pitchFamily="18" charset="0"/>
                <a:cs typeface="Times New Roman" pitchFamily="18" charset="0"/>
              </a:rPr>
              <a:t>адамдардың тиімді</a:t>
            </a:r>
            <a:r>
              <a:rPr lang="ru-RU" sz="2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latin typeface="Times New Roman" pitchFamily="18" charset="0"/>
                <a:cs typeface="Times New Roman" pitchFamily="18" charset="0"/>
              </a:rPr>
              <a:t>жұмыс істеуін</a:t>
            </a:r>
            <a:r>
              <a:rPr lang="ru-RU" sz="2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75" dirty="0" err="1">
                <a:latin typeface="Times New Roman" pitchFamily="18" charset="0"/>
                <a:cs typeface="Times New Roman" pitchFamily="18" charset="0"/>
              </a:rPr>
              <a:t>қамтамасыз ету</a:t>
            </a:r>
            <a:r>
              <a:rPr lang="ru-RU" sz="2275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275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629695"/>
      </p:ext>
    </p:extLst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Жаһандану мәселелері</Template>
  <TotalTime>374</TotalTime>
  <Words>1375</Words>
  <Application>Microsoft Office PowerPoint</Application>
  <PresentationFormat>Лист A4 (210x297 мм)</PresentationFormat>
  <Paragraphs>50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Corbel</vt:lpstr>
      <vt:lpstr>Times New Roman</vt:lpstr>
      <vt:lpstr>Tinos</vt:lpstr>
      <vt:lpstr>Wingdings 2</vt:lpstr>
      <vt:lpstr>Параллакс</vt:lpstr>
      <vt:lpstr>Презентация PowerPoint</vt:lpstr>
      <vt:lpstr>Сыбайлас жемқорлық ұғымы</vt:lpstr>
      <vt:lpstr>Сыбайлас-жемқорлық деген не? </vt:lpstr>
      <vt:lpstr>Презентация PowerPoint</vt:lpstr>
      <vt:lpstr>Сыбайлас жемқорлық туралы ұғымдардың даму тарихы.</vt:lpstr>
      <vt:lpstr>Презентация PowerPoint</vt:lpstr>
      <vt:lpstr>Ол: “...мемлекеттік міндеттерді орындайтын адамдар, сондай-ақ соларға теңелген адамдар, өздерінің лауазымды құзыреттерін және онымен байланысты мүмкіншілікті немесе өз құзыреттерін басқаша пайдаланып мүліктік пайда алу үшін заңмен қарастырылмаған мүліктік жайлылықты және артықшылықты қабылдау, сондай-ақ жеке және заңды тұлғалармен аталмыш жайлылықты және артықшылықты оларға заңсыз беруге осы адамдарды парамен сатып алу”.</vt:lpstr>
      <vt:lpstr>Қазақстандағы жемқорлық</vt:lpstr>
      <vt:lpstr>Қазақстанда сыбайлас жемқорлыққа қарсы күрес басты басымдықтарының бірі ретінде айқындалған</vt:lpstr>
      <vt:lpstr> Сыбайлас-жемқорлықты қалай жоюға болады?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nursa</cp:lastModifiedBy>
  <cp:revision>33</cp:revision>
  <dcterms:created xsi:type="dcterms:W3CDTF">2017-09-14T17:36:25Z</dcterms:created>
  <dcterms:modified xsi:type="dcterms:W3CDTF">2022-12-06T05:52:17Z</dcterms:modified>
</cp:coreProperties>
</file>